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1" r:id="rId1"/>
  </p:sldMasterIdLst>
  <p:notesMasterIdLst>
    <p:notesMasterId r:id="rId25"/>
  </p:notesMasterIdLst>
  <p:sldIdLst>
    <p:sldId id="256" r:id="rId2"/>
    <p:sldId id="257" r:id="rId3"/>
    <p:sldId id="273" r:id="rId4"/>
    <p:sldId id="263" r:id="rId5"/>
    <p:sldId id="275" r:id="rId6"/>
    <p:sldId id="278" r:id="rId7"/>
    <p:sldId id="277" r:id="rId8"/>
    <p:sldId id="276" r:id="rId9"/>
    <p:sldId id="259" r:id="rId10"/>
    <p:sldId id="271" r:id="rId11"/>
    <p:sldId id="289" r:id="rId12"/>
    <p:sldId id="280" r:id="rId13"/>
    <p:sldId id="290" r:id="rId14"/>
    <p:sldId id="279" r:id="rId15"/>
    <p:sldId id="282" r:id="rId16"/>
    <p:sldId id="287" r:id="rId17"/>
    <p:sldId id="288" r:id="rId18"/>
    <p:sldId id="283" r:id="rId19"/>
    <p:sldId id="284" r:id="rId20"/>
    <p:sldId id="285" r:id="rId21"/>
    <p:sldId id="286" r:id="rId22"/>
    <p:sldId id="281" r:id="rId23"/>
    <p:sldId id="272" r:id="rId2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1833F"/>
    <a:srgbClr val="FD9D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E3FDE45-AF77-4B5C-9715-49D594BDF05E}" styleName="밝은 스타일 1 - 강조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72833802-FEF1-4C79-8D5D-14CF1EAF98D9}" styleName="밝은 스타일 2 - 강조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912C8C85-51F0-491E-9774-3900AFEF0FD7}" styleName="밝은 스타일 2 - 강조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5DA37D80-6434-44D0-A028-1B22A696006F}" styleName="밝은 스타일 3 - 강조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83830" autoAdjust="0"/>
  </p:normalViewPr>
  <p:slideViewPr>
    <p:cSldViewPr snapToGrid="0" snapToObjects="1">
      <p:cViewPr varScale="1">
        <p:scale>
          <a:sx n="80" d="100"/>
          <a:sy n="80" d="100"/>
        </p:scale>
        <p:origin x="132" y="360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0829A652-2E39-44E2-B63C-A17FBC31AC55}" type="datetime1">
              <a:rPr lang="ko-KR" altLang="en-US"/>
              <a:pPr lvl="0">
                <a:defRPr/>
              </a:pPr>
              <a:t>2020-01-22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 편집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BE5CF42D-ED76-492B-A214-1873406FBE1C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E5CF42D-ED76-492B-A214-1873406FBE1C}" type="slidenum">
              <a:rPr lang="en-US" altLang="en-US"/>
              <a:pPr lvl="0">
                <a:defRPr/>
              </a:pPr>
              <a:t>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E5CF42D-ED76-492B-A214-1873406FBE1C}" type="slidenum">
              <a:rPr lang="en-US" altLang="en-US"/>
              <a:pPr lvl="0">
                <a:defRPr/>
              </a:pPr>
              <a:t>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E5CF42D-ED76-492B-A214-1873406FBE1C}" type="slidenum">
              <a:rPr lang="ko-KR" altLang="en-US" smtClean="0"/>
              <a:pPr lvl="0">
                <a:defRPr/>
              </a:pPr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19132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E5CF42D-ED76-492B-A214-1873406FBE1C}" type="slidenum">
              <a:rPr lang="ko-KR" altLang="en-US" smtClean="0"/>
              <a:pPr lvl="0">
                <a:defRPr/>
              </a:pPr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75235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E5CF42D-ED76-492B-A214-1873406FBE1C}" type="slidenum">
              <a:rPr lang="ko-KR" altLang="en-US" smtClean="0"/>
              <a:pPr lvl="0">
                <a:defRPr/>
              </a:pPr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23280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감귤</a:t>
            </a:r>
            <a:r>
              <a:rPr lang="en-US" altLang="ko-KR"/>
              <a:t>!! </a:t>
            </a:r>
            <a:r>
              <a:rPr lang="ko-KR" altLang="en-US"/>
              <a:t>감귤 하면 무엇이 생각나나요</a:t>
            </a:r>
            <a:r>
              <a:rPr lang="en-US" altLang="ko-KR"/>
              <a:t>?! =&gt; </a:t>
            </a:r>
            <a:r>
              <a:rPr lang="ko-KR" altLang="en-US"/>
              <a:t>제주도</a:t>
            </a:r>
            <a:r>
              <a:rPr lang="en-US" altLang="ko-KR"/>
              <a:t>!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E5CF42D-ED76-492B-A214-1873406FBE1C}" type="slidenum">
              <a:rPr lang="en-US" altLang="en-US"/>
              <a:pPr lvl="0">
                <a:defRPr/>
              </a:pPr>
              <a:t>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E5CF42D-ED76-492B-A214-1873406FBE1C}" type="slidenum">
              <a:rPr lang="ko-KR" altLang="en-US" smtClean="0"/>
              <a:pPr lvl="0">
                <a:defRPr/>
              </a:pPr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34796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E5CF42D-ED76-492B-A214-1873406FBE1C}" type="slidenum">
              <a:rPr lang="ko-KR" altLang="en-US" smtClean="0"/>
              <a:pPr lvl="0">
                <a:defRPr/>
              </a:pPr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61861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41F7-081A-1842-BEDA-81D897489112}" type="datetimeFigureOut">
              <a:rPr kumimoji="1" lang="ko-KR" altLang="en-US" smtClean="0"/>
              <a:t>2020-01-22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C8F10-CDB5-F549-B72A-84A4702592F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432787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41F7-081A-1842-BEDA-81D897489112}" type="datetimeFigureOut">
              <a:rPr kumimoji="1" lang="ko-KR" altLang="en-US" smtClean="0"/>
              <a:t>2020-01-22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C8F10-CDB5-F549-B72A-84A4702592F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827536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41F7-081A-1842-BEDA-81D897489112}" type="datetimeFigureOut">
              <a:rPr kumimoji="1" lang="ko-KR" altLang="en-US" smtClean="0"/>
              <a:t>2020-01-22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C8F10-CDB5-F549-B72A-84A4702592F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199673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41F7-081A-1842-BEDA-81D897489112}" type="datetimeFigureOut">
              <a:rPr kumimoji="1" lang="ko-KR" altLang="en-US" smtClean="0"/>
              <a:t>2020-01-22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C8F10-CDB5-F549-B72A-84A4702592F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762339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41F7-081A-1842-BEDA-81D897489112}" type="datetimeFigureOut">
              <a:rPr kumimoji="1" lang="ko-KR" altLang="en-US" smtClean="0"/>
              <a:t>2020-01-22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C8F10-CDB5-F549-B72A-84A4702592F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873445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41F7-081A-1842-BEDA-81D897489112}" type="datetimeFigureOut">
              <a:rPr kumimoji="1" lang="ko-KR" altLang="en-US" smtClean="0"/>
              <a:t>2020-01-22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C8F10-CDB5-F549-B72A-84A4702592F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857011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41F7-081A-1842-BEDA-81D897489112}" type="datetimeFigureOut">
              <a:rPr kumimoji="1" lang="ko-KR" altLang="en-US" smtClean="0"/>
              <a:t>2020-01-22</a:t>
            </a:fld>
            <a:endParaRPr kumimoji="1"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C8F10-CDB5-F549-B72A-84A4702592F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708774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41F7-081A-1842-BEDA-81D897489112}" type="datetimeFigureOut">
              <a:rPr kumimoji="1" lang="ko-KR" altLang="en-US" smtClean="0"/>
              <a:t>2020-01-22</a:t>
            </a:fld>
            <a:endParaRPr kumimoji="1"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C8F10-CDB5-F549-B72A-84A4702592F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610854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41F7-081A-1842-BEDA-81D897489112}" type="datetimeFigureOut">
              <a:rPr kumimoji="1" lang="ko-KR" altLang="en-US" smtClean="0"/>
              <a:t>2020-01-22</a:t>
            </a:fld>
            <a:endParaRPr kumimoji="1"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C8F10-CDB5-F549-B72A-84A4702592F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89217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41F7-081A-1842-BEDA-81D897489112}" type="datetimeFigureOut">
              <a:rPr kumimoji="1" lang="ko-KR" altLang="en-US" smtClean="0"/>
              <a:t>2020-01-22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C8F10-CDB5-F549-B72A-84A4702592F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602590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41F7-081A-1842-BEDA-81D897489112}" type="datetimeFigureOut">
              <a:rPr kumimoji="1" lang="ko-KR" altLang="en-US" smtClean="0"/>
              <a:t>2020-01-22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C8F10-CDB5-F549-B72A-84A4702592F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257988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6C41F7-081A-1842-BEDA-81D897489112}" type="datetimeFigureOut">
              <a:rPr kumimoji="1" lang="ko-KR" altLang="en-US" smtClean="0"/>
              <a:t>2020-01-22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1C8F10-CDB5-F549-B72A-84A4702592F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793392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jpe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g"/><Relationship Id="rId5" Type="http://schemas.openxmlformats.org/officeDocument/2006/relationships/image" Target="../media/image21.jpg"/><Relationship Id="rId4" Type="http://schemas.openxmlformats.org/officeDocument/2006/relationships/image" Target="../media/image20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microsoft.com/office/2007/relationships/hdphoto" Target="../media/hdphoto1.wd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5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04970" y="2851920"/>
            <a:ext cx="7337265" cy="2123658"/>
          </a:xfrm>
          <a:prstGeom prst="rect">
            <a:avLst/>
          </a:prstGeom>
          <a:solidFill>
            <a:schemeClr val="bg1">
              <a:alpha val="38000"/>
            </a:schemeClr>
          </a:solidFill>
          <a:effectLst>
            <a:glow>
              <a:schemeClr val="accent1">
                <a:alpha val="40000"/>
              </a:schemeClr>
            </a:glow>
            <a:outerShdw blurRad="50800" dist="50800" dir="5400000" algn="ctr" rotWithShape="0">
              <a:schemeClr val="accent2">
                <a:alpha val="89000"/>
              </a:schemeClr>
            </a:outerShdw>
            <a:softEdge rad="355600"/>
          </a:effectLst>
        </p:spPr>
        <p:txBody>
          <a:bodyPr wrap="none" rtlCol="0">
            <a:spAutoFit/>
          </a:bodyPr>
          <a:lstStyle/>
          <a:p>
            <a:r>
              <a:rPr kumimoji="1" lang="ko-KR" altLang="en-US" sz="6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Giddyup Std" charset="0"/>
                <a:ea typeface="Giddyup Std" charset="0"/>
                <a:cs typeface="Giddyup Std" charset="0"/>
              </a:rPr>
              <a:t>제주감귤산업</a:t>
            </a:r>
            <a:endParaRPr kumimoji="1" lang="en-US" altLang="ko-KR" sz="66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latin typeface="Giddyup Std" charset="0"/>
              <a:ea typeface="Giddyup Std" charset="0"/>
              <a:cs typeface="Giddyup Std" charset="0"/>
            </a:endParaRPr>
          </a:p>
          <a:p>
            <a:r>
              <a:rPr kumimoji="1" lang="ko-KR" altLang="en-US" sz="6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Giddyup Std" charset="0"/>
                <a:ea typeface="Giddyup Std" charset="0"/>
                <a:cs typeface="Giddyup Std" charset="0"/>
              </a:rPr>
              <a:t>빅데이터 분석 배경</a:t>
            </a: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CDB3B6AF-8421-485F-9D57-999F0CC4FF3C}"/>
              </a:ext>
            </a:extLst>
          </p:cNvPr>
          <p:cNvSpPr/>
          <p:nvPr/>
        </p:nvSpPr>
        <p:spPr>
          <a:xfrm>
            <a:off x="-536713" y="109330"/>
            <a:ext cx="258417" cy="6659218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50000"/>
                </a:scheme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9C4308DD-45E0-4DD1-A76C-4DB41F755972}"/>
              </a:ext>
            </a:extLst>
          </p:cNvPr>
          <p:cNvSpPr/>
          <p:nvPr/>
        </p:nvSpPr>
        <p:spPr>
          <a:xfrm>
            <a:off x="12298017" y="99391"/>
            <a:ext cx="258417" cy="6659218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50000"/>
                </a:scheme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351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1.11111E-6 L 1.03333 -0.01875 " pathEditMode="relative" rAng="0" ptsTypes="AA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1667" y="-949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0 L -1.0526 0.00139 " pathEditMode="relative" rAng="0" ptsTypes="AA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316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" grpId="0" animBg="1"/>
      <p:bldP spid="9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51C7FFF2-0C44-4C60-9E60-FCBEC6F24FA9}"/>
              </a:ext>
            </a:extLst>
          </p:cNvPr>
          <p:cNvSpPr/>
          <p:nvPr/>
        </p:nvSpPr>
        <p:spPr>
          <a:xfrm>
            <a:off x="1562097" y="4054118"/>
            <a:ext cx="5117591" cy="2666567"/>
          </a:xfrm>
          <a:prstGeom prst="roundRect">
            <a:avLst/>
          </a:prstGeom>
          <a:solidFill>
            <a:schemeClr val="accent2">
              <a:alpha val="1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E07F11F-BA6A-4B3F-8282-89909E14A13A}"/>
              </a:ext>
            </a:extLst>
          </p:cNvPr>
          <p:cNvSpPr/>
          <p:nvPr/>
        </p:nvSpPr>
        <p:spPr>
          <a:xfrm>
            <a:off x="2267135" y="6082509"/>
            <a:ext cx="3764172" cy="523220"/>
          </a:xfrm>
          <a:prstGeom prst="rect">
            <a:avLst/>
          </a:prstGeom>
          <a:noFill/>
          <a:effectLst>
            <a:outerShdw blurRad="50800" dist="50800" dir="5400000" sx="47000" sy="47000" algn="ctr" rotWithShape="0">
              <a:srgbClr val="000000">
                <a:alpha val="43137"/>
              </a:srgb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28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bg1"/>
                </a:solidFill>
                <a:effectLst/>
              </a:rPr>
              <a:t>품종개발</a:t>
            </a:r>
            <a:r>
              <a:rPr lang="en-US" altLang="ko-KR" sz="28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bg1"/>
                </a:solidFill>
                <a:effectLst/>
              </a:rPr>
              <a:t>, </a:t>
            </a:r>
            <a:r>
              <a:rPr lang="ko-KR" altLang="en-US" sz="28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bg1"/>
                </a:solidFill>
                <a:effectLst/>
              </a:rPr>
              <a:t>기술의 발달</a:t>
            </a:r>
            <a:endParaRPr lang="en-US" altLang="ko-KR" sz="28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bg1"/>
              </a:solidFill>
              <a:effectLst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9415BF50-4338-4977-89E7-B9BD3F735145}"/>
              </a:ext>
            </a:extLst>
          </p:cNvPr>
          <p:cNvGrpSpPr/>
          <p:nvPr/>
        </p:nvGrpSpPr>
        <p:grpSpPr>
          <a:xfrm>
            <a:off x="406401" y="-38000"/>
            <a:ext cx="7895934" cy="1862048"/>
            <a:chOff x="43544" y="-114790"/>
            <a:chExt cx="7895934" cy="1862048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A746785D-357E-45F8-9D01-C3ED5DD3C81A}"/>
                </a:ext>
              </a:extLst>
            </p:cNvPr>
            <p:cNvGrpSpPr/>
            <p:nvPr/>
          </p:nvGrpSpPr>
          <p:grpSpPr>
            <a:xfrm>
              <a:off x="43544" y="1290207"/>
              <a:ext cx="1611086" cy="277336"/>
              <a:chOff x="101600" y="1867251"/>
              <a:chExt cx="1759045" cy="215728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424003B5-35E3-4B2E-9E5C-8781DF1B928F}"/>
                  </a:ext>
                </a:extLst>
              </p:cNvPr>
              <p:cNvSpPr/>
              <p:nvPr/>
            </p:nvSpPr>
            <p:spPr>
              <a:xfrm>
                <a:off x="218520" y="1900860"/>
                <a:ext cx="1642125" cy="182119"/>
              </a:xfrm>
              <a:prstGeom prst="rect">
                <a:avLst/>
              </a:prstGeom>
              <a:solidFill>
                <a:srgbClr val="FF6600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44D38D40-E6C8-469F-A884-8C56F583AAB5}"/>
                  </a:ext>
                </a:extLst>
              </p:cNvPr>
              <p:cNvSpPr/>
              <p:nvPr/>
            </p:nvSpPr>
            <p:spPr>
              <a:xfrm>
                <a:off x="101600" y="1867251"/>
                <a:ext cx="1643485" cy="149819"/>
              </a:xfrm>
              <a:prstGeom prst="rect">
                <a:avLst/>
              </a:prstGeom>
              <a:solidFill>
                <a:srgbClr val="FF660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7E966ACF-61E7-4F0C-B336-24790316C4C1}"/>
                </a:ext>
              </a:extLst>
            </p:cNvPr>
            <p:cNvGrpSpPr/>
            <p:nvPr/>
          </p:nvGrpSpPr>
          <p:grpSpPr>
            <a:xfrm>
              <a:off x="101600" y="-114790"/>
              <a:ext cx="7837878" cy="1862048"/>
              <a:chOff x="170551" y="-79634"/>
              <a:chExt cx="7837878" cy="1862048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2AA4E5B-E24F-4C79-B0FE-6194BFBCAEF1}"/>
                  </a:ext>
                </a:extLst>
              </p:cNvPr>
              <p:cNvSpPr txBox="1"/>
              <p:nvPr/>
            </p:nvSpPr>
            <p:spPr>
              <a:xfrm>
                <a:off x="170551" y="-79634"/>
                <a:ext cx="2195280" cy="1862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5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02</a:t>
                </a:r>
                <a:endParaRPr lang="ko-KR" altLang="en-US" sz="11500" dirty="0">
                  <a:ln>
                    <a:solidFill>
                      <a:schemeClr val="tx1">
                        <a:lumMod val="75000"/>
                        <a:lumOff val="25000"/>
                        <a:alpha val="7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Impact" panose="020B0806030902050204" pitchFamily="34" charset="0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0DAB750B-1B41-47D3-A9CE-32554D957298}"/>
                  </a:ext>
                </a:extLst>
              </p:cNvPr>
              <p:cNvGrpSpPr/>
              <p:nvPr/>
            </p:nvGrpSpPr>
            <p:grpSpPr>
              <a:xfrm>
                <a:off x="1738086" y="305207"/>
                <a:ext cx="6270343" cy="1025011"/>
                <a:chOff x="1738086" y="305207"/>
                <a:chExt cx="6270343" cy="1025011"/>
              </a:xfrm>
            </p:grpSpPr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9442EA1C-89D2-42AC-99D3-E530F6849972}"/>
                    </a:ext>
                  </a:extLst>
                </p:cNvPr>
                <p:cNvSpPr txBox="1"/>
                <p:nvPr/>
              </p:nvSpPr>
              <p:spPr>
                <a:xfrm>
                  <a:off x="1738090" y="305207"/>
                  <a:ext cx="3048004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4000" dirty="0">
                      <a:ln>
                        <a:solidFill>
                          <a:schemeClr val="tx1">
                            <a:lumMod val="75000"/>
                            <a:lumOff val="25000"/>
                            <a:alpha val="7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Impact" panose="020B0806030902050204" pitchFamily="34" charset="0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데이터분석</a:t>
                  </a:r>
                  <a:endParaRPr lang="en-US" altLang="ko-KR" sz="40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6E7B5614-1317-4453-9623-220F138F3B1E}"/>
                    </a:ext>
                  </a:extLst>
                </p:cNvPr>
                <p:cNvSpPr txBox="1"/>
                <p:nvPr/>
              </p:nvSpPr>
              <p:spPr>
                <a:xfrm>
                  <a:off x="1738086" y="926005"/>
                  <a:ext cx="6270343" cy="40421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endParaRPr lang="en-US" altLang="ko-KR" sz="16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</p:grp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64CCC4A5-CC9F-4F57-84DD-E48B05365CB0}"/>
              </a:ext>
            </a:extLst>
          </p:cNvPr>
          <p:cNvSpPr txBox="1"/>
          <p:nvPr/>
        </p:nvSpPr>
        <p:spPr>
          <a:xfrm>
            <a:off x="2031993" y="967639"/>
            <a:ext cx="53303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감귤산업 데이터 시각화</a:t>
            </a:r>
            <a:endParaRPr lang="en-US" altLang="ko-KR" sz="2000" dirty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조선일보명조" panose="02030304000000000000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93891AC-485C-4A0E-9FC9-01BF2D93F8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90" y="1900150"/>
            <a:ext cx="8230813" cy="4079046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E3C26B80-FC9F-4797-9134-85094F575D8E}"/>
              </a:ext>
            </a:extLst>
          </p:cNvPr>
          <p:cNvGrpSpPr/>
          <p:nvPr/>
        </p:nvGrpSpPr>
        <p:grpSpPr>
          <a:xfrm>
            <a:off x="8539566" y="2123268"/>
            <a:ext cx="3389361" cy="3564609"/>
            <a:chOff x="9616513" y="2782955"/>
            <a:chExt cx="2326278" cy="2439973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0CCC6CE0-8F28-4525-988C-8EEAD2E24CCC}"/>
                </a:ext>
              </a:extLst>
            </p:cNvPr>
            <p:cNvSpPr/>
            <p:nvPr/>
          </p:nvSpPr>
          <p:spPr>
            <a:xfrm>
              <a:off x="9616513" y="2782955"/>
              <a:ext cx="2326278" cy="2439973"/>
            </a:xfrm>
            <a:prstGeom prst="roundRect">
              <a:avLst/>
            </a:prstGeom>
            <a:gradFill>
              <a:gsLst>
                <a:gs pos="0">
                  <a:schemeClr val="accent2">
                    <a:lumMod val="5000"/>
                    <a:lumOff val="95000"/>
                  </a:schemeClr>
                </a:gs>
                <a:gs pos="54000">
                  <a:srgbClr val="F1833F"/>
                </a:gs>
                <a:gs pos="79000">
                  <a:schemeClr val="accent2">
                    <a:lumMod val="45000"/>
                    <a:lumOff val="55000"/>
                  </a:schemeClr>
                </a:gs>
                <a:gs pos="0">
                  <a:srgbClr val="FF0000"/>
                </a:gs>
              </a:gsLst>
              <a:lin ang="11100000" scaled="0"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336A16E-6097-42CD-9AA3-895AA279AFDD}"/>
                </a:ext>
              </a:extLst>
            </p:cNvPr>
            <p:cNvSpPr txBox="1"/>
            <p:nvPr/>
          </p:nvSpPr>
          <p:spPr>
            <a:xfrm>
              <a:off x="9646850" y="3016343"/>
              <a:ext cx="2185250" cy="18328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</a:rPr>
                <a:t>2002</a:t>
              </a:r>
              <a:r>
                <a:rPr lang="ko-KR" altLang="en-US" sz="2800" b="1" dirty="0">
                  <a:solidFill>
                    <a:schemeClr val="bg1"/>
                  </a:solidFill>
                </a:rPr>
                <a:t>년 이후로 </a:t>
              </a:r>
              <a:endParaRPr lang="en-US" altLang="ko-KR" sz="2800" b="1" dirty="0">
                <a:solidFill>
                  <a:schemeClr val="bg1"/>
                </a:solidFill>
              </a:endParaRPr>
            </a:p>
            <a:p>
              <a:r>
                <a:rPr lang="ko-KR" altLang="en-US" sz="2800" b="1" dirty="0">
                  <a:solidFill>
                    <a:schemeClr val="bg1"/>
                  </a:solidFill>
                </a:rPr>
                <a:t>감귤의 </a:t>
              </a:r>
              <a:endParaRPr lang="en-US" altLang="ko-KR" sz="2800" b="1" dirty="0">
                <a:solidFill>
                  <a:schemeClr val="bg1"/>
                </a:solidFill>
              </a:endParaRPr>
            </a:p>
            <a:p>
              <a:r>
                <a:rPr lang="ko-KR" altLang="en-US" sz="2800" b="1" dirty="0">
                  <a:solidFill>
                    <a:schemeClr val="bg1"/>
                  </a:solidFill>
                </a:rPr>
                <a:t>과잉생산 문제</a:t>
              </a:r>
              <a:r>
                <a:rPr lang="en-US" altLang="ko-KR" sz="2800" b="1" dirty="0">
                  <a:solidFill>
                    <a:schemeClr val="bg1"/>
                  </a:solidFill>
                </a:rPr>
                <a:t>, </a:t>
              </a:r>
            </a:p>
            <a:p>
              <a:r>
                <a:rPr lang="ko-KR" altLang="en-US" sz="2800" b="1" dirty="0">
                  <a:solidFill>
                    <a:schemeClr val="bg1"/>
                  </a:solidFill>
                </a:rPr>
                <a:t>생산량 </a:t>
              </a:r>
              <a:r>
                <a:rPr lang="ko-KR" altLang="en-US" sz="2800" b="1" dirty="0" err="1">
                  <a:solidFill>
                    <a:schemeClr val="bg1"/>
                  </a:solidFill>
                </a:rPr>
                <a:t>큰폭하락</a:t>
              </a:r>
              <a:endParaRPr lang="en-US" altLang="ko-KR" sz="2800" b="1" dirty="0">
                <a:solidFill>
                  <a:schemeClr val="bg1"/>
                </a:solidFill>
              </a:endParaRPr>
            </a:p>
            <a:p>
              <a:endParaRPr lang="en-US" altLang="ko-KR" sz="2800" b="1" dirty="0">
                <a:solidFill>
                  <a:schemeClr val="bg1"/>
                </a:solidFill>
              </a:endParaRPr>
            </a:p>
            <a:p>
              <a:r>
                <a:rPr lang="ko-KR" altLang="en-US" sz="2800" b="1" dirty="0">
                  <a:solidFill>
                    <a:schemeClr val="bg1"/>
                  </a:solidFill>
                </a:rPr>
                <a:t>재배면적 정체상태</a:t>
              </a:r>
            </a:p>
          </p:txBody>
        </p:sp>
      </p:grp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A31F5F59-D421-459E-AF55-82E1C2BAD47F}"/>
              </a:ext>
            </a:extLst>
          </p:cNvPr>
          <p:cNvSpPr/>
          <p:nvPr/>
        </p:nvSpPr>
        <p:spPr>
          <a:xfrm>
            <a:off x="4924265" y="4268173"/>
            <a:ext cx="2438096" cy="839173"/>
          </a:xfrm>
          <a:prstGeom prst="rightArrow">
            <a:avLst>
              <a:gd name="adj1" fmla="val 20450"/>
              <a:gd name="adj2" fmla="val 50000"/>
            </a:avLst>
          </a:prstGeom>
          <a:gradFill flip="none" rotWithShape="1">
            <a:gsLst>
              <a:gs pos="0">
                <a:schemeClr val="accent2">
                  <a:lumMod val="5000"/>
                  <a:lumOff val="95000"/>
                </a:schemeClr>
              </a:gs>
              <a:gs pos="54000">
                <a:srgbClr val="F1833F"/>
              </a:gs>
              <a:gs pos="79000">
                <a:schemeClr val="accent2">
                  <a:lumMod val="45000"/>
                  <a:lumOff val="55000"/>
                </a:schemeClr>
              </a:gs>
              <a:gs pos="0">
                <a:srgbClr val="FF0000"/>
              </a:gs>
            </a:gsLst>
            <a:lin ang="11100000" scaled="0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F3AF6AB-EEC7-453C-804C-D0266713B72F}"/>
              </a:ext>
            </a:extLst>
          </p:cNvPr>
          <p:cNvSpPr/>
          <p:nvPr/>
        </p:nvSpPr>
        <p:spPr>
          <a:xfrm>
            <a:off x="5289890" y="1350745"/>
            <a:ext cx="6702476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4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감귤산업은 생산량 안정시기</a:t>
            </a:r>
            <a:endParaRPr lang="en-US" altLang="ko-KR" sz="40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9354287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51C7FFF2-0C44-4C60-9E60-FCBEC6F24FA9}"/>
              </a:ext>
            </a:extLst>
          </p:cNvPr>
          <p:cNvSpPr/>
          <p:nvPr/>
        </p:nvSpPr>
        <p:spPr>
          <a:xfrm>
            <a:off x="1562097" y="4054118"/>
            <a:ext cx="5117591" cy="2666567"/>
          </a:xfrm>
          <a:prstGeom prst="roundRect">
            <a:avLst/>
          </a:prstGeom>
          <a:solidFill>
            <a:schemeClr val="accent2">
              <a:alpha val="1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E07F11F-BA6A-4B3F-8282-89909E14A13A}"/>
              </a:ext>
            </a:extLst>
          </p:cNvPr>
          <p:cNvSpPr/>
          <p:nvPr/>
        </p:nvSpPr>
        <p:spPr>
          <a:xfrm>
            <a:off x="3159206" y="6082509"/>
            <a:ext cx="1980030" cy="523220"/>
          </a:xfrm>
          <a:prstGeom prst="rect">
            <a:avLst/>
          </a:prstGeom>
          <a:noFill/>
          <a:effectLst>
            <a:outerShdw blurRad="50800" dist="50800" dir="5400000" sx="47000" sy="47000" algn="ctr" rotWithShape="0">
              <a:srgbClr val="000000">
                <a:alpha val="43137"/>
              </a:srgb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28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bg1"/>
                </a:solidFill>
                <a:effectLst/>
              </a:rPr>
              <a:t>지구온난화</a:t>
            </a:r>
            <a:endParaRPr lang="en-US" altLang="ko-KR" sz="28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bg1"/>
              </a:solidFill>
              <a:effectLst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9415BF50-4338-4977-89E7-B9BD3F735145}"/>
              </a:ext>
            </a:extLst>
          </p:cNvPr>
          <p:cNvGrpSpPr/>
          <p:nvPr/>
        </p:nvGrpSpPr>
        <p:grpSpPr>
          <a:xfrm>
            <a:off x="406401" y="-38000"/>
            <a:ext cx="7895934" cy="1862048"/>
            <a:chOff x="43544" y="-114790"/>
            <a:chExt cx="7895934" cy="1862048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A746785D-357E-45F8-9D01-C3ED5DD3C81A}"/>
                </a:ext>
              </a:extLst>
            </p:cNvPr>
            <p:cNvGrpSpPr/>
            <p:nvPr/>
          </p:nvGrpSpPr>
          <p:grpSpPr>
            <a:xfrm>
              <a:off x="43544" y="1290207"/>
              <a:ext cx="1611086" cy="277336"/>
              <a:chOff x="101600" y="1867251"/>
              <a:chExt cx="1759045" cy="215728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424003B5-35E3-4B2E-9E5C-8781DF1B928F}"/>
                  </a:ext>
                </a:extLst>
              </p:cNvPr>
              <p:cNvSpPr/>
              <p:nvPr/>
            </p:nvSpPr>
            <p:spPr>
              <a:xfrm>
                <a:off x="218520" y="1900860"/>
                <a:ext cx="1642125" cy="182119"/>
              </a:xfrm>
              <a:prstGeom prst="rect">
                <a:avLst/>
              </a:prstGeom>
              <a:solidFill>
                <a:srgbClr val="FF6600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44D38D40-E6C8-469F-A884-8C56F583AAB5}"/>
                  </a:ext>
                </a:extLst>
              </p:cNvPr>
              <p:cNvSpPr/>
              <p:nvPr/>
            </p:nvSpPr>
            <p:spPr>
              <a:xfrm>
                <a:off x="101600" y="1867251"/>
                <a:ext cx="1643485" cy="149819"/>
              </a:xfrm>
              <a:prstGeom prst="rect">
                <a:avLst/>
              </a:prstGeom>
              <a:solidFill>
                <a:srgbClr val="FF660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7E966ACF-61E7-4F0C-B336-24790316C4C1}"/>
                </a:ext>
              </a:extLst>
            </p:cNvPr>
            <p:cNvGrpSpPr/>
            <p:nvPr/>
          </p:nvGrpSpPr>
          <p:grpSpPr>
            <a:xfrm>
              <a:off x="101600" y="-114790"/>
              <a:ext cx="7837878" cy="1862048"/>
              <a:chOff x="170551" y="-79634"/>
              <a:chExt cx="7837878" cy="1862048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2AA4E5B-E24F-4C79-B0FE-6194BFBCAEF1}"/>
                  </a:ext>
                </a:extLst>
              </p:cNvPr>
              <p:cNvSpPr txBox="1"/>
              <p:nvPr/>
            </p:nvSpPr>
            <p:spPr>
              <a:xfrm>
                <a:off x="170551" y="-79634"/>
                <a:ext cx="2195280" cy="1862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5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02</a:t>
                </a:r>
                <a:endParaRPr lang="ko-KR" altLang="en-US" sz="11500" dirty="0">
                  <a:ln>
                    <a:solidFill>
                      <a:schemeClr val="tx1">
                        <a:lumMod val="75000"/>
                        <a:lumOff val="25000"/>
                        <a:alpha val="7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Impact" panose="020B0806030902050204" pitchFamily="34" charset="0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0DAB750B-1B41-47D3-A9CE-32554D957298}"/>
                  </a:ext>
                </a:extLst>
              </p:cNvPr>
              <p:cNvGrpSpPr/>
              <p:nvPr/>
            </p:nvGrpSpPr>
            <p:grpSpPr>
              <a:xfrm>
                <a:off x="1738086" y="305207"/>
                <a:ext cx="6270343" cy="1025011"/>
                <a:chOff x="1738086" y="305207"/>
                <a:chExt cx="6270343" cy="1025011"/>
              </a:xfrm>
            </p:grpSpPr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9442EA1C-89D2-42AC-99D3-E530F6849972}"/>
                    </a:ext>
                  </a:extLst>
                </p:cNvPr>
                <p:cNvSpPr txBox="1"/>
                <p:nvPr/>
              </p:nvSpPr>
              <p:spPr>
                <a:xfrm>
                  <a:off x="1738090" y="305207"/>
                  <a:ext cx="3048004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4000" dirty="0">
                      <a:ln>
                        <a:solidFill>
                          <a:schemeClr val="tx1">
                            <a:lumMod val="75000"/>
                            <a:lumOff val="25000"/>
                            <a:alpha val="7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Impact" panose="020B0806030902050204" pitchFamily="34" charset="0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데이터분석</a:t>
                  </a:r>
                  <a:endParaRPr lang="en-US" altLang="ko-KR" sz="40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6E7B5614-1317-4453-9623-220F138F3B1E}"/>
                    </a:ext>
                  </a:extLst>
                </p:cNvPr>
                <p:cNvSpPr txBox="1"/>
                <p:nvPr/>
              </p:nvSpPr>
              <p:spPr>
                <a:xfrm>
                  <a:off x="1738086" y="926005"/>
                  <a:ext cx="6270343" cy="40421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endParaRPr lang="en-US" altLang="ko-KR" sz="16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</p:grp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64CCC4A5-CC9F-4F57-84DD-E48B05365CB0}"/>
              </a:ext>
            </a:extLst>
          </p:cNvPr>
          <p:cNvSpPr txBox="1"/>
          <p:nvPr/>
        </p:nvSpPr>
        <p:spPr>
          <a:xfrm>
            <a:off x="2031993" y="967639"/>
            <a:ext cx="53303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기후 데이터 시각화</a:t>
            </a:r>
            <a:endParaRPr lang="en-US" altLang="ko-KR" sz="2000" dirty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조선일보명조" panose="02030304000000000000" pitchFamily="18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E3C26B80-FC9F-4797-9134-85094F575D8E}"/>
              </a:ext>
            </a:extLst>
          </p:cNvPr>
          <p:cNvGrpSpPr/>
          <p:nvPr/>
        </p:nvGrpSpPr>
        <p:grpSpPr>
          <a:xfrm>
            <a:off x="8539566" y="2905454"/>
            <a:ext cx="3389361" cy="3564609"/>
            <a:chOff x="9616513" y="2782955"/>
            <a:chExt cx="2326278" cy="2439973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0CCC6CE0-8F28-4525-988C-8EEAD2E24CCC}"/>
                </a:ext>
              </a:extLst>
            </p:cNvPr>
            <p:cNvSpPr/>
            <p:nvPr/>
          </p:nvSpPr>
          <p:spPr>
            <a:xfrm>
              <a:off x="9616513" y="2782955"/>
              <a:ext cx="2326278" cy="2439973"/>
            </a:xfrm>
            <a:prstGeom prst="roundRect">
              <a:avLst/>
            </a:prstGeom>
            <a:gradFill>
              <a:gsLst>
                <a:gs pos="0">
                  <a:schemeClr val="accent2">
                    <a:lumMod val="5000"/>
                    <a:lumOff val="95000"/>
                  </a:schemeClr>
                </a:gs>
                <a:gs pos="54000">
                  <a:srgbClr val="F1833F"/>
                </a:gs>
                <a:gs pos="79000">
                  <a:schemeClr val="accent2">
                    <a:lumMod val="45000"/>
                    <a:lumOff val="55000"/>
                  </a:schemeClr>
                </a:gs>
                <a:gs pos="0">
                  <a:srgbClr val="FF0000"/>
                </a:gs>
              </a:gsLst>
              <a:lin ang="11100000" scaled="0"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336A16E-6097-42CD-9AA3-895AA279AFDD}"/>
                </a:ext>
              </a:extLst>
            </p:cNvPr>
            <p:cNvSpPr txBox="1"/>
            <p:nvPr/>
          </p:nvSpPr>
          <p:spPr>
            <a:xfrm>
              <a:off x="9646850" y="3016343"/>
              <a:ext cx="2185250" cy="18328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</a:rPr>
                <a:t>2100</a:t>
              </a:r>
              <a:r>
                <a:rPr lang="ko-KR" altLang="en-US" sz="2800" b="1" dirty="0">
                  <a:solidFill>
                    <a:schemeClr val="bg1"/>
                  </a:solidFill>
                </a:rPr>
                <a:t>년</a:t>
              </a:r>
              <a:endParaRPr lang="en-US" altLang="ko-KR" sz="2800" b="1" dirty="0">
                <a:solidFill>
                  <a:schemeClr val="bg1"/>
                </a:solidFill>
              </a:endParaRPr>
            </a:p>
            <a:p>
              <a:r>
                <a:rPr lang="ko-KR" altLang="en-US" sz="2800" b="1" dirty="0">
                  <a:solidFill>
                    <a:schemeClr val="bg1"/>
                  </a:solidFill>
                </a:rPr>
                <a:t>대한민국 전체에서</a:t>
              </a:r>
              <a:endParaRPr lang="en-US" altLang="ko-KR" sz="2800" b="1" dirty="0">
                <a:solidFill>
                  <a:schemeClr val="bg1"/>
                </a:solidFill>
              </a:endParaRPr>
            </a:p>
            <a:p>
              <a:r>
                <a:rPr lang="ko-KR" altLang="en-US" sz="2800" b="1" dirty="0">
                  <a:solidFill>
                    <a:schemeClr val="bg1"/>
                  </a:solidFill>
                </a:rPr>
                <a:t>감귤 생산 가능</a:t>
              </a:r>
              <a:endParaRPr lang="en-US" altLang="ko-KR" sz="2800" b="1" dirty="0">
                <a:solidFill>
                  <a:schemeClr val="bg1"/>
                </a:solidFill>
              </a:endParaRPr>
            </a:p>
            <a:p>
              <a:endParaRPr lang="en-US" altLang="ko-KR" sz="2800" b="1" dirty="0">
                <a:solidFill>
                  <a:schemeClr val="bg1"/>
                </a:solidFill>
              </a:endParaRPr>
            </a:p>
            <a:p>
              <a:r>
                <a:rPr lang="ko-KR" altLang="en-US" sz="2800" b="1" dirty="0">
                  <a:solidFill>
                    <a:schemeClr val="bg1"/>
                  </a:solidFill>
                </a:rPr>
                <a:t>제주만의 비중은</a:t>
              </a:r>
              <a:endParaRPr lang="en-US" altLang="ko-KR" sz="2800" b="1" dirty="0">
                <a:solidFill>
                  <a:schemeClr val="bg1"/>
                </a:solidFill>
              </a:endParaRPr>
            </a:p>
            <a:p>
              <a:r>
                <a:rPr lang="ko-KR" altLang="en-US" sz="2800" b="1" dirty="0">
                  <a:solidFill>
                    <a:schemeClr val="bg1"/>
                  </a:solidFill>
                </a:rPr>
                <a:t>차차 감소할 예정</a:t>
              </a:r>
            </a:p>
          </p:txBody>
        </p:sp>
      </p:grp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A31F5F59-D421-459E-AF55-82E1C2BAD47F}"/>
              </a:ext>
            </a:extLst>
          </p:cNvPr>
          <p:cNvSpPr/>
          <p:nvPr/>
        </p:nvSpPr>
        <p:spPr>
          <a:xfrm>
            <a:off x="5676283" y="5766556"/>
            <a:ext cx="2438096" cy="839173"/>
          </a:xfrm>
          <a:prstGeom prst="rightArrow">
            <a:avLst>
              <a:gd name="adj1" fmla="val 20450"/>
              <a:gd name="adj2" fmla="val 50000"/>
            </a:avLst>
          </a:prstGeom>
          <a:gradFill flip="none" rotWithShape="1">
            <a:gsLst>
              <a:gs pos="0">
                <a:schemeClr val="accent2">
                  <a:lumMod val="5000"/>
                  <a:lumOff val="95000"/>
                </a:schemeClr>
              </a:gs>
              <a:gs pos="54000">
                <a:srgbClr val="F1833F"/>
              </a:gs>
              <a:gs pos="79000">
                <a:schemeClr val="accent2">
                  <a:lumMod val="45000"/>
                  <a:lumOff val="55000"/>
                </a:schemeClr>
              </a:gs>
              <a:gs pos="0">
                <a:srgbClr val="FF0000"/>
              </a:gs>
            </a:gsLst>
            <a:lin ang="11100000" scaled="0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F3AF6AB-EEC7-453C-804C-D0266713B72F}"/>
              </a:ext>
            </a:extLst>
          </p:cNvPr>
          <p:cNvSpPr/>
          <p:nvPr/>
        </p:nvSpPr>
        <p:spPr>
          <a:xfrm>
            <a:off x="4328950" y="1173325"/>
            <a:ext cx="7863050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4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매년 평균기온 </a:t>
            </a:r>
            <a:r>
              <a:rPr lang="en-US" altLang="ko-KR" sz="4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0.1~ 0.2</a:t>
            </a:r>
            <a:r>
              <a:rPr lang="ko-KR" altLang="en-US" sz="4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도 </a:t>
            </a:r>
            <a:r>
              <a:rPr lang="ko-KR" altLang="en-US" sz="4000" b="1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상승중</a:t>
            </a:r>
            <a:endParaRPr lang="en-US" altLang="ko-KR" sz="40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96357709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id="{342D234D-EA33-4DD7-91F9-1A9A1FD2720A}"/>
              </a:ext>
            </a:extLst>
          </p:cNvPr>
          <p:cNvGrpSpPr/>
          <p:nvPr/>
        </p:nvGrpSpPr>
        <p:grpSpPr>
          <a:xfrm>
            <a:off x="492310" y="2464681"/>
            <a:ext cx="4661581" cy="203518"/>
            <a:chOff x="667657" y="4701383"/>
            <a:chExt cx="4661581" cy="132779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A88B9100-25AF-4830-B98A-55B9A0EE8385}"/>
                </a:ext>
              </a:extLst>
            </p:cNvPr>
            <p:cNvSpPr/>
            <p:nvPr/>
          </p:nvSpPr>
          <p:spPr>
            <a:xfrm>
              <a:off x="667657" y="4701383"/>
              <a:ext cx="4590143" cy="56355"/>
            </a:xfrm>
            <a:prstGeom prst="rect">
              <a:avLst/>
            </a:prstGeom>
            <a:solidFill>
              <a:srgbClr val="FF6600"/>
            </a:solidFill>
            <a:ln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atin typeface="Impact" panose="020B0806030902050204" pitchFamily="34" charset="0"/>
              </a:endParaRPr>
            </a:p>
          </p:txBody>
        </p: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C275517B-227A-43DB-B272-0F086F6951AC}"/>
                </a:ext>
              </a:extLst>
            </p:cNvPr>
            <p:cNvCxnSpPr/>
            <p:nvPr/>
          </p:nvCxnSpPr>
          <p:spPr>
            <a:xfrm>
              <a:off x="667657" y="4834162"/>
              <a:ext cx="4661581" cy="0"/>
            </a:xfrm>
            <a:prstGeom prst="line">
              <a:avLst/>
            </a:prstGeom>
            <a:ln w="19050" cmpd="sng">
              <a:solidFill>
                <a:srgbClr val="FF66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56E5F3E1-5BF5-43C8-A43A-B2DE5C6E404C}"/>
              </a:ext>
            </a:extLst>
          </p:cNvPr>
          <p:cNvGrpSpPr/>
          <p:nvPr/>
        </p:nvGrpSpPr>
        <p:grpSpPr>
          <a:xfrm>
            <a:off x="7187014" y="2464681"/>
            <a:ext cx="4590143" cy="203518"/>
            <a:chOff x="7362361" y="4701383"/>
            <a:chExt cx="4590143" cy="132779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E132AC6C-1A66-4855-A905-C3BA82E2ADC3}"/>
                </a:ext>
              </a:extLst>
            </p:cNvPr>
            <p:cNvSpPr/>
            <p:nvPr/>
          </p:nvSpPr>
          <p:spPr>
            <a:xfrm>
              <a:off x="7362361" y="4701383"/>
              <a:ext cx="4590143" cy="56355"/>
            </a:xfrm>
            <a:prstGeom prst="rect">
              <a:avLst/>
            </a:prstGeom>
            <a:solidFill>
              <a:srgbClr val="FF6600"/>
            </a:solidFill>
            <a:ln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atin typeface="Impact" panose="020B0806030902050204" pitchFamily="34" charset="0"/>
              </a:endParaRPr>
            </a:p>
          </p:txBody>
        </p: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17151B52-0B3F-47AD-A25F-B0840143310E}"/>
                </a:ext>
              </a:extLst>
            </p:cNvPr>
            <p:cNvCxnSpPr/>
            <p:nvPr/>
          </p:nvCxnSpPr>
          <p:spPr>
            <a:xfrm>
              <a:off x="7362361" y="4834162"/>
              <a:ext cx="4590143" cy="0"/>
            </a:xfrm>
            <a:prstGeom prst="line">
              <a:avLst/>
            </a:prstGeom>
            <a:ln w="19050" cmpd="sng">
              <a:solidFill>
                <a:srgbClr val="FF66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E012C5D8-378F-4DBC-8C43-B92314D622BB}"/>
              </a:ext>
            </a:extLst>
          </p:cNvPr>
          <p:cNvSpPr txBox="1"/>
          <p:nvPr/>
        </p:nvSpPr>
        <p:spPr>
          <a:xfrm>
            <a:off x="5269061" y="2326291"/>
            <a:ext cx="21077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Impact" panose="020B0806030902050204" pitchFamily="34" charset="0"/>
                <a:ea typeface="조선일보명조" panose="02030304000000000000" pitchFamily="18" charset="-127"/>
                <a:cs typeface="조선일보명조" panose="02030304000000000000" pitchFamily="18" charset="-127"/>
              </a:rPr>
              <a:t>용어 설명</a:t>
            </a:r>
            <a:endParaRPr lang="en-US" altLang="ko-KR" sz="2800" b="1" dirty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Impact" panose="020B0806030902050204" pitchFamily="34" charset="0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1080BD5-A565-43D7-85B1-0A9A6E72455A}"/>
              </a:ext>
            </a:extLst>
          </p:cNvPr>
          <p:cNvSpPr txBox="1"/>
          <p:nvPr/>
        </p:nvSpPr>
        <p:spPr>
          <a:xfrm>
            <a:off x="1342179" y="3581133"/>
            <a:ext cx="22654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ln>
                  <a:solidFill>
                    <a:schemeClr val="bg1">
                      <a:alpha val="70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2DF0F0C-3120-4BF5-9420-B32ACFC473F7}"/>
              </a:ext>
            </a:extLst>
          </p:cNvPr>
          <p:cNvSpPr txBox="1"/>
          <p:nvPr/>
        </p:nvSpPr>
        <p:spPr>
          <a:xfrm>
            <a:off x="8809793" y="3581133"/>
            <a:ext cx="22654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ln>
                  <a:solidFill>
                    <a:schemeClr val="bg1">
                      <a:alpha val="70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3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EC52B7DA-B589-4072-9DC3-9A4EB39F3931}"/>
              </a:ext>
            </a:extLst>
          </p:cNvPr>
          <p:cNvSpPr/>
          <p:nvPr/>
        </p:nvSpPr>
        <p:spPr>
          <a:xfrm flipV="1">
            <a:off x="6606063" y="2882974"/>
            <a:ext cx="5305570" cy="739580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3AAA2EEF-6CF1-499A-B3D8-FF5EF197DAD0}"/>
              </a:ext>
            </a:extLst>
          </p:cNvPr>
          <p:cNvSpPr/>
          <p:nvPr/>
        </p:nvSpPr>
        <p:spPr>
          <a:xfrm flipV="1">
            <a:off x="6606063" y="2882974"/>
            <a:ext cx="5305570" cy="3808701"/>
          </a:xfrm>
          <a:prstGeom prst="rect">
            <a:avLst/>
          </a:prstGeom>
          <a:noFill/>
          <a:ln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aphicFrame>
        <p:nvGraphicFramePr>
          <p:cNvPr id="41" name="표 40">
            <a:extLst>
              <a:ext uri="{FF2B5EF4-FFF2-40B4-BE49-F238E27FC236}">
                <a16:creationId xmlns:a16="http://schemas.microsoft.com/office/drawing/2014/main" id="{D9720213-DD74-4761-9F83-9697386397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7990522"/>
              </p:ext>
            </p:extLst>
          </p:nvPr>
        </p:nvGraphicFramePr>
        <p:xfrm>
          <a:off x="7240411" y="3787318"/>
          <a:ext cx="4291446" cy="1984738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2228442">
                  <a:extLst>
                    <a:ext uri="{9D8B030D-6E8A-4147-A177-3AD203B41FA5}">
                      <a16:colId xmlns:a16="http://schemas.microsoft.com/office/drawing/2014/main" val="3605756894"/>
                    </a:ext>
                  </a:extLst>
                </a:gridCol>
                <a:gridCol w="2063004">
                  <a:extLst>
                    <a:ext uri="{9D8B030D-6E8A-4147-A177-3AD203B41FA5}">
                      <a16:colId xmlns:a16="http://schemas.microsoft.com/office/drawing/2014/main" val="3221562928"/>
                    </a:ext>
                  </a:extLst>
                </a:gridCol>
              </a:tblGrid>
              <a:tr h="31419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감귤의 단수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면적당</a:t>
                      </a:r>
                    </a:p>
                  </a:txBody>
                  <a:tcPr>
                    <a:solidFill>
                      <a:srgbClr val="F1833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열리는 과수 단위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7295203"/>
                  </a:ext>
                </a:extLst>
              </a:tr>
              <a:tr h="2880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err="1"/>
                        <a:t>agingRate</a:t>
                      </a:r>
                      <a:r>
                        <a:rPr lang="en-US" altLang="ko-KR" sz="1600" b="1" dirty="0"/>
                        <a:t> </a:t>
                      </a:r>
                      <a:r>
                        <a:rPr lang="en-US" altLang="ko-KR" sz="1600" b="1" dirty="0" err="1"/>
                        <a:t>i,t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err="1"/>
                        <a:t>성과수면적비율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2832449"/>
                  </a:ext>
                </a:extLst>
              </a:tr>
              <a:tr h="35405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/>
                        <a:t>Precipitation 1, 2 </a:t>
                      </a:r>
                      <a:r>
                        <a:rPr lang="en-US" altLang="ko-KR" sz="1600" b="1" dirty="0" err="1"/>
                        <a:t>i,t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강수량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2840638"/>
                  </a:ext>
                </a:extLst>
              </a:tr>
              <a:tr h="35347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/>
                        <a:t>수확기 </a:t>
                      </a:r>
                      <a:r>
                        <a:rPr lang="en-US" altLang="ko-KR" sz="1500" b="1" dirty="0"/>
                        <a:t>PHU</a:t>
                      </a:r>
                      <a:endParaRPr lang="ko-KR" altLang="en-US" sz="15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과실이 생리적 성숙에 도달에 필요한 온도 일수 </a:t>
                      </a:r>
                      <a:endParaRPr lang="ko-KR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1345867"/>
                  </a:ext>
                </a:extLst>
              </a:tr>
              <a:tr h="4320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/>
                        <a:t>Humidity 1,2 </a:t>
                      </a:r>
                      <a:r>
                        <a:rPr lang="en-US" altLang="ko-KR" sz="1400" b="1" dirty="0" err="1"/>
                        <a:t>i,t</a:t>
                      </a:r>
                      <a:endParaRPr lang="en-US" altLang="ko-KR" sz="1400" b="1" dirty="0"/>
                    </a:p>
                    <a:p>
                      <a:pPr algn="ctr" latinLnBrk="1"/>
                      <a:r>
                        <a:rPr lang="ko-KR" altLang="en-US" sz="1200" b="1" dirty="0"/>
                        <a:t>개화기 </a:t>
                      </a:r>
                      <a:r>
                        <a:rPr lang="en-US" altLang="ko-KR" sz="1200" b="1" dirty="0"/>
                        <a:t>/ </a:t>
                      </a:r>
                      <a:r>
                        <a:rPr lang="ko-KR" altLang="en-US" sz="1200" b="1" dirty="0"/>
                        <a:t>수확기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상대습도</a:t>
                      </a:r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100" dirty="0"/>
                        <a:t>과실생장에 필수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7020426"/>
                  </a:ext>
                </a:extLst>
              </a:tr>
            </a:tbl>
          </a:graphicData>
        </a:graphic>
      </p:graphicFrame>
      <p:pic>
        <p:nvPicPr>
          <p:cNvPr id="26" name="Picture 2" descr="http://cfile7.uf.tistory.com/image/1752EF404E304FCB0333A6">
            <a:extLst>
              <a:ext uri="{FF2B5EF4-FFF2-40B4-BE49-F238E27FC236}">
                <a16:creationId xmlns:a16="http://schemas.microsoft.com/office/drawing/2014/main" id="{EB3A4359-DB15-4C67-B49D-EA94A79781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2221" y="2238880"/>
            <a:ext cx="1675362" cy="1675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5E76A8B9-5D55-4B5D-9B6C-49373556DDAD}"/>
              </a:ext>
            </a:extLst>
          </p:cNvPr>
          <p:cNvSpPr/>
          <p:nvPr/>
        </p:nvSpPr>
        <p:spPr>
          <a:xfrm>
            <a:off x="434445" y="2188282"/>
            <a:ext cx="2505814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20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과거 공급 예측 함수</a:t>
            </a:r>
            <a:endParaRPr lang="en-US" altLang="ko-KR" sz="20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8AF965-A185-484B-B689-BBB0117DEC3E}"/>
              </a:ext>
            </a:extLst>
          </p:cNvPr>
          <p:cNvSpPr txBox="1"/>
          <p:nvPr/>
        </p:nvSpPr>
        <p:spPr>
          <a:xfrm>
            <a:off x="278725" y="1779863"/>
            <a:ext cx="9533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/>
              <a:t>PERY = f ( BEAR </a:t>
            </a:r>
            <a:r>
              <a:rPr lang="en-US" altLang="ko-KR" b="1" dirty="0" err="1"/>
              <a:t>i,t</a:t>
            </a:r>
            <a:r>
              <a:rPr lang="en-US" altLang="ko-KR" b="1" dirty="0"/>
              <a:t> , RAIN1 </a:t>
            </a:r>
            <a:r>
              <a:rPr lang="en-US" altLang="ko-KR" b="1" dirty="0" err="1"/>
              <a:t>i</a:t>
            </a:r>
            <a:r>
              <a:rPr lang="en-US" altLang="ko-KR" b="1" dirty="0"/>
              <a:t>, t , RAIN2 </a:t>
            </a:r>
            <a:r>
              <a:rPr lang="en-US" altLang="ko-KR" b="1" dirty="0" err="1"/>
              <a:t>i</a:t>
            </a:r>
            <a:r>
              <a:rPr lang="en-US" altLang="ko-KR" b="1" dirty="0"/>
              <a:t>, t , T  ,W  , </a:t>
            </a:r>
            <a:r>
              <a:rPr lang="ko-KR" altLang="en-US" b="1" dirty="0" err="1"/>
              <a:t>풍년더미변수</a:t>
            </a:r>
            <a:r>
              <a:rPr lang="en-US" altLang="ko-KR" b="1" dirty="0"/>
              <a:t> , </a:t>
            </a:r>
            <a:r>
              <a:rPr lang="ko-KR" altLang="en-US" b="1" dirty="0" err="1"/>
              <a:t>흉년더미변수</a:t>
            </a:r>
            <a:r>
              <a:rPr lang="en-US" altLang="ko-KR" b="1" dirty="0"/>
              <a:t> 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964E1E-BB4B-4583-8ED4-A2E9F19F7355}"/>
              </a:ext>
            </a:extLst>
          </p:cNvPr>
          <p:cNvSpPr txBox="1"/>
          <p:nvPr/>
        </p:nvSpPr>
        <p:spPr>
          <a:xfrm>
            <a:off x="172350" y="-27408"/>
            <a:ext cx="910377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  <a:p>
            <a:r>
              <a:rPr lang="en-US" altLang="ko-KR" dirty="0"/>
              <a:t>1. 96</a:t>
            </a:r>
            <a:r>
              <a:rPr lang="ko-KR" altLang="en-US" dirty="0"/>
              <a:t>년 </a:t>
            </a:r>
            <a:r>
              <a:rPr lang="ko-KR" altLang="en-US" dirty="0">
                <a:solidFill>
                  <a:srgbClr val="FF0000"/>
                </a:solidFill>
              </a:rPr>
              <a:t>제주대학교 아열대 농업연구소의 하우스감귤의 수요분석 연구</a:t>
            </a:r>
            <a:r>
              <a:rPr lang="ko-KR" altLang="en-US" dirty="0"/>
              <a:t>에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ko-KR" altLang="en-US" dirty="0"/>
              <a:t>따르면</a:t>
            </a:r>
          </a:p>
          <a:p>
            <a:r>
              <a:rPr lang="ko-KR" altLang="en-US" dirty="0"/>
              <a:t>아래 식은 우리와 식성이 가장 비슷하다고 여긴 일본감귤시장 경험을 토대로 분석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en-US" altLang="ko-KR" dirty="0"/>
              <a:t>2. 97</a:t>
            </a:r>
            <a:r>
              <a:rPr lang="ko-KR" altLang="en-US" dirty="0"/>
              <a:t>년대 자료 </a:t>
            </a:r>
            <a:r>
              <a:rPr lang="en-US" altLang="ko-KR" dirty="0"/>
              <a:t>:</a:t>
            </a:r>
            <a:r>
              <a:rPr lang="ko-KR" altLang="en-US" dirty="0">
                <a:solidFill>
                  <a:srgbClr val="FF0000"/>
                </a:solidFill>
              </a:rPr>
              <a:t>제주발전연구 제</a:t>
            </a:r>
            <a:r>
              <a:rPr lang="en-US" altLang="ko-KR" dirty="0">
                <a:solidFill>
                  <a:srgbClr val="FF0000"/>
                </a:solidFill>
              </a:rPr>
              <a:t>1</a:t>
            </a:r>
            <a:r>
              <a:rPr lang="ko-KR" altLang="en-US" dirty="0">
                <a:solidFill>
                  <a:srgbClr val="FF0000"/>
                </a:solidFill>
              </a:rPr>
              <a:t>권 제</a:t>
            </a:r>
            <a:r>
              <a:rPr lang="en-US" altLang="ko-KR" dirty="0">
                <a:solidFill>
                  <a:srgbClr val="FF0000"/>
                </a:solidFill>
              </a:rPr>
              <a:t>1</a:t>
            </a:r>
            <a:r>
              <a:rPr lang="ko-KR" altLang="en-US" dirty="0">
                <a:solidFill>
                  <a:srgbClr val="FF0000"/>
                </a:solidFill>
              </a:rPr>
              <a:t>호</a:t>
            </a:r>
            <a:r>
              <a:rPr lang="en-US" altLang="ko-KR" dirty="0">
                <a:solidFill>
                  <a:srgbClr val="FF0000"/>
                </a:solidFill>
              </a:rPr>
              <a:t>(</a:t>
            </a:r>
            <a:r>
              <a:rPr lang="ko-KR" altLang="en-US" dirty="0">
                <a:solidFill>
                  <a:srgbClr val="FF0000"/>
                </a:solidFill>
              </a:rPr>
              <a:t>제주감귤산업에 미치는 영향분석</a:t>
            </a:r>
            <a:r>
              <a:rPr lang="en-US" altLang="ko-KR" dirty="0">
                <a:solidFill>
                  <a:srgbClr val="FF0000"/>
                </a:solidFill>
              </a:rPr>
              <a:t>)</a:t>
            </a:r>
            <a:r>
              <a:rPr lang="ko-KR" altLang="en-US" dirty="0"/>
              <a:t>에 따라</a:t>
            </a:r>
          </a:p>
          <a:p>
            <a:r>
              <a:rPr lang="ko-KR" altLang="en-US" dirty="0"/>
              <a:t>단수함수 모형설정 요인을 확인</a:t>
            </a:r>
            <a:r>
              <a:rPr lang="en-US" altLang="ko-KR" dirty="0"/>
              <a:t>(</a:t>
            </a:r>
            <a:r>
              <a:rPr lang="ko-KR" altLang="en-US" dirty="0"/>
              <a:t>재배면적은 </a:t>
            </a:r>
            <a:r>
              <a:rPr lang="en-US" altLang="ko-KR" dirty="0"/>
              <a:t>2010</a:t>
            </a:r>
            <a:r>
              <a:rPr lang="ko-KR" altLang="en-US" dirty="0"/>
              <a:t>년 이후로 크게 변화가 없어 제외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5" name="설명선: 왼쪽 화살표 4">
            <a:extLst>
              <a:ext uri="{FF2B5EF4-FFF2-40B4-BE49-F238E27FC236}">
                <a16:creationId xmlns:a16="http://schemas.microsoft.com/office/drawing/2014/main" id="{8BE9FBB4-914B-49CC-A050-E13043C784AC}"/>
              </a:ext>
            </a:extLst>
          </p:cNvPr>
          <p:cNvSpPr/>
          <p:nvPr/>
        </p:nvSpPr>
        <p:spPr>
          <a:xfrm>
            <a:off x="9051011" y="417925"/>
            <a:ext cx="2594910" cy="1529740"/>
          </a:xfrm>
          <a:prstGeom prst="leftArrowCallout">
            <a:avLst>
              <a:gd name="adj1" fmla="val 8597"/>
              <a:gd name="adj2" fmla="val 14748"/>
              <a:gd name="adj3" fmla="val 18849"/>
              <a:gd name="adj4" fmla="val 64977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PHU,</a:t>
            </a:r>
          </a:p>
          <a:p>
            <a:pPr algn="ctr"/>
            <a:r>
              <a:rPr lang="en-US" altLang="ko-KR" b="1" dirty="0"/>
              <a:t>Humidity</a:t>
            </a:r>
          </a:p>
          <a:p>
            <a:pPr algn="ctr"/>
            <a:r>
              <a:rPr lang="en-US" altLang="ko-KR" b="1" dirty="0"/>
              <a:t>Wind speed</a:t>
            </a:r>
          </a:p>
          <a:p>
            <a:pPr algn="ctr"/>
            <a:r>
              <a:rPr lang="ko-KR" altLang="en-US" b="1" dirty="0"/>
              <a:t>변수추가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00BF4B09-60C3-4B48-BD3B-B6B4285481CE}"/>
              </a:ext>
            </a:extLst>
          </p:cNvPr>
          <p:cNvSpPr/>
          <p:nvPr/>
        </p:nvSpPr>
        <p:spPr>
          <a:xfrm>
            <a:off x="6534383" y="2918906"/>
            <a:ext cx="5448929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36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모델링 후 공급 예측 함수</a:t>
            </a:r>
            <a:endParaRPr lang="en-US" altLang="ko-KR" sz="36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E103D0E1-2CA0-48FE-9C00-1C918CAB7232}"/>
              </a:ext>
            </a:extLst>
          </p:cNvPr>
          <p:cNvGrpSpPr/>
          <p:nvPr/>
        </p:nvGrpSpPr>
        <p:grpSpPr>
          <a:xfrm>
            <a:off x="87572" y="48279"/>
            <a:ext cx="5066320" cy="2336596"/>
            <a:chOff x="216768" y="232122"/>
            <a:chExt cx="9437864" cy="4699672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4CDF8E02-A8AD-41EC-8250-3BA524F9006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6768" y="232123"/>
              <a:ext cx="9437864" cy="4699671"/>
            </a:xfrm>
            <a:prstGeom prst="rect">
              <a:avLst/>
            </a:prstGeom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3B576A90-E836-4285-BAF2-5CACC30DE1FB}"/>
                </a:ext>
              </a:extLst>
            </p:cNvPr>
            <p:cNvSpPr/>
            <p:nvPr/>
          </p:nvSpPr>
          <p:spPr>
            <a:xfrm>
              <a:off x="6596058" y="3058018"/>
              <a:ext cx="691247" cy="1810798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3E569F3B-50D9-42AE-B687-C1C79E656495}"/>
                </a:ext>
              </a:extLst>
            </p:cNvPr>
            <p:cNvSpPr/>
            <p:nvPr/>
          </p:nvSpPr>
          <p:spPr>
            <a:xfrm>
              <a:off x="8705387" y="232122"/>
              <a:ext cx="691247" cy="963511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화살표: 아래쪽 19">
              <a:extLst>
                <a:ext uri="{FF2B5EF4-FFF2-40B4-BE49-F238E27FC236}">
                  <a16:creationId xmlns:a16="http://schemas.microsoft.com/office/drawing/2014/main" id="{F9538FF2-CD08-4A20-AA0C-85068769C716}"/>
                </a:ext>
              </a:extLst>
            </p:cNvPr>
            <p:cNvSpPr/>
            <p:nvPr/>
          </p:nvSpPr>
          <p:spPr>
            <a:xfrm rot="2181249">
              <a:off x="7471299" y="1042511"/>
              <a:ext cx="984781" cy="2243965"/>
            </a:xfrm>
            <a:prstGeom prst="downArrow">
              <a:avLst/>
            </a:prstGeom>
            <a:gradFill flip="none" rotWithShape="1">
              <a:gsLst>
                <a:gs pos="0">
                  <a:schemeClr val="accent2">
                    <a:lumMod val="5000"/>
                    <a:lumOff val="95000"/>
                  </a:schemeClr>
                </a:gs>
                <a:gs pos="54000">
                  <a:srgbClr val="F1833F"/>
                </a:gs>
                <a:gs pos="79000">
                  <a:schemeClr val="accent2">
                    <a:lumMod val="45000"/>
                    <a:lumOff val="55000"/>
                  </a:schemeClr>
                </a:gs>
                <a:gs pos="0">
                  <a:srgbClr val="FF0000"/>
                </a:gs>
              </a:gsLst>
              <a:path path="circle">
                <a:fillToRect l="100000" t="100000"/>
              </a:path>
              <a:tileRect r="-100000" b="-100000"/>
            </a:gradFill>
            <a:ln w="57150">
              <a:gradFill>
                <a:gsLst>
                  <a:gs pos="0">
                    <a:schemeClr val="bg1">
                      <a:alpha val="46000"/>
                    </a:schemeClr>
                  </a:gs>
                  <a:gs pos="74000">
                    <a:srgbClr val="FF0000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D120E0A7-5F20-4889-ADD1-F4CF2C216BB4}"/>
                </a:ext>
              </a:extLst>
            </p:cNvPr>
            <p:cNvSpPr/>
            <p:nvPr/>
          </p:nvSpPr>
          <p:spPr>
            <a:xfrm rot="18393495">
              <a:off x="7034612" y="1736871"/>
              <a:ext cx="2023434" cy="646331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ko-KR" altLang="en-US" cap="none" spc="0" dirty="0">
                  <a:ln w="6600">
                    <a:solidFill>
                      <a:schemeClr val="accent2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dist="38100" dir="2700000" algn="tl" rotWithShape="0">
                      <a:schemeClr val="accent2"/>
                    </a:outerShdw>
                  </a:effectLst>
                </a:rPr>
                <a:t>다중상관성</a:t>
              </a:r>
              <a:r>
                <a:rPr lang="ko-KR" altLang="en-US" b="1" cap="none" spc="0" dirty="0">
                  <a:ln w="6600">
                    <a:solidFill>
                      <a:schemeClr val="accent2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dist="38100" dir="2700000" algn="tl" rotWithShape="0">
                      <a:schemeClr val="accent2"/>
                    </a:outerShdw>
                  </a:effectLst>
                </a:rPr>
                <a:t> 변수 제거</a:t>
              </a:r>
              <a:endParaRPr lang="en-US" altLang="ko-KR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endParaRPr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9A28C49E-E4E2-4D68-8C8A-66C3CDD36E25}"/>
              </a:ext>
            </a:extLst>
          </p:cNvPr>
          <p:cNvGrpSpPr/>
          <p:nvPr/>
        </p:nvGrpSpPr>
        <p:grpSpPr>
          <a:xfrm>
            <a:off x="87571" y="5445303"/>
            <a:ext cx="8810298" cy="1417648"/>
            <a:chOff x="87571" y="5445303"/>
            <a:chExt cx="8810298" cy="1417648"/>
          </a:xfrm>
        </p:grpSpPr>
        <p:pic>
          <p:nvPicPr>
            <p:cNvPr id="45" name="그림 44">
              <a:extLst>
                <a:ext uri="{FF2B5EF4-FFF2-40B4-BE49-F238E27FC236}">
                  <a16:creationId xmlns:a16="http://schemas.microsoft.com/office/drawing/2014/main" id="{9D16A5E1-8149-41DF-BEBF-CF1201C66DD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7571" y="5824726"/>
              <a:ext cx="7181850" cy="1038225"/>
            </a:xfrm>
            <a:prstGeom prst="rect">
              <a:avLst/>
            </a:prstGeom>
          </p:spPr>
        </p:pic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807352E5-F0CA-4F7E-BDC1-45EC3BD2DE6A}"/>
                </a:ext>
              </a:extLst>
            </p:cNvPr>
            <p:cNvSpPr/>
            <p:nvPr/>
          </p:nvSpPr>
          <p:spPr>
            <a:xfrm>
              <a:off x="388098" y="5445303"/>
              <a:ext cx="8509771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ko-KR" altLang="en-US" sz="2400" b="1" cap="none" spc="0" dirty="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  <a:effectLst/>
                </a:rPr>
                <a:t>하위 랭킹 </a:t>
              </a:r>
              <a:r>
                <a:rPr lang="en-US" altLang="ko-KR" sz="2400" b="1" cap="none" spc="0" dirty="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  <a:effectLst/>
                </a:rPr>
                <a:t>3-5</a:t>
              </a:r>
              <a:r>
                <a:rPr lang="ko-KR" altLang="en-US" sz="2400" b="1" cap="none" spc="0" dirty="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  <a:effectLst/>
                </a:rPr>
                <a:t>위 변수제거</a:t>
              </a:r>
              <a:endParaRPr lang="en-US" altLang="ko-KR" sz="2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endParaRPr>
            </a:p>
          </p:txBody>
        </p: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2EEB8DD9-072A-421A-A172-2CCB2149C1C9}"/>
                </a:ext>
              </a:extLst>
            </p:cNvPr>
            <p:cNvCxnSpPr/>
            <p:nvPr/>
          </p:nvCxnSpPr>
          <p:spPr>
            <a:xfrm>
              <a:off x="5891335" y="5842484"/>
              <a:ext cx="0" cy="877314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7D06408B-A1CA-4C64-BFB9-781F88EE619B}"/>
                </a:ext>
              </a:extLst>
            </p:cNvPr>
            <p:cNvCxnSpPr>
              <a:cxnSpLocks/>
            </p:cNvCxnSpPr>
            <p:nvPr/>
          </p:nvCxnSpPr>
          <p:spPr>
            <a:xfrm>
              <a:off x="3602494" y="5842484"/>
              <a:ext cx="0" cy="707172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11548A14-53F1-4331-87BA-32A7DD6090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0731" y="2802152"/>
            <a:ext cx="4848225" cy="2590800"/>
          </a:xfrm>
          <a:prstGeom prst="rect">
            <a:avLst/>
          </a:prstGeom>
        </p:spPr>
      </p:pic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C83D5ABF-A142-4CC1-A043-E61393CA3D70}"/>
              </a:ext>
            </a:extLst>
          </p:cNvPr>
          <p:cNvCxnSpPr>
            <a:cxnSpLocks/>
          </p:cNvCxnSpPr>
          <p:nvPr/>
        </p:nvCxnSpPr>
        <p:spPr>
          <a:xfrm>
            <a:off x="4161957" y="5842484"/>
            <a:ext cx="0" cy="50135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5C7BA83-713F-4409-83E6-B10A7EA2045D}"/>
              </a:ext>
            </a:extLst>
          </p:cNvPr>
          <p:cNvSpPr txBox="1"/>
          <p:nvPr/>
        </p:nvSpPr>
        <p:spPr>
          <a:xfrm>
            <a:off x="7492594" y="5959319"/>
            <a:ext cx="3943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성과수비율은 중요변수라 </a:t>
            </a:r>
            <a:r>
              <a:rPr lang="ko-KR" altLang="en-US" dirty="0" err="1"/>
              <a:t>제거안함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937844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그룹 22">
            <a:extLst>
              <a:ext uri="{FF2B5EF4-FFF2-40B4-BE49-F238E27FC236}">
                <a16:creationId xmlns:a16="http://schemas.microsoft.com/office/drawing/2014/main" id="{4E75B81C-E8F0-4BEA-A25A-14695445E3B4}"/>
              </a:ext>
            </a:extLst>
          </p:cNvPr>
          <p:cNvGrpSpPr/>
          <p:nvPr/>
        </p:nvGrpSpPr>
        <p:grpSpPr>
          <a:xfrm flipV="1">
            <a:off x="406401" y="2933055"/>
            <a:ext cx="5305570" cy="3808705"/>
            <a:chOff x="843630" y="3080523"/>
            <a:chExt cx="2376725" cy="3090738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C4E026E2-91A8-410B-ABF9-EE2C455CF5D1}"/>
                </a:ext>
              </a:extLst>
            </p:cNvPr>
            <p:cNvSpPr/>
            <p:nvPr/>
          </p:nvSpPr>
          <p:spPr>
            <a:xfrm>
              <a:off x="843630" y="5571096"/>
              <a:ext cx="2376725" cy="600165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B12444D8-C3A1-4EE1-9035-4E4CFF03C354}"/>
                </a:ext>
              </a:extLst>
            </p:cNvPr>
            <p:cNvSpPr/>
            <p:nvPr/>
          </p:nvSpPr>
          <p:spPr>
            <a:xfrm>
              <a:off x="843630" y="3080523"/>
              <a:ext cx="2376725" cy="3090738"/>
            </a:xfrm>
            <a:prstGeom prst="rect">
              <a:avLst/>
            </a:prstGeom>
            <a:noFill/>
            <a:ln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342D234D-EA33-4DD7-91F9-1A9A1FD2720A}"/>
              </a:ext>
            </a:extLst>
          </p:cNvPr>
          <p:cNvGrpSpPr/>
          <p:nvPr/>
        </p:nvGrpSpPr>
        <p:grpSpPr>
          <a:xfrm>
            <a:off x="492310" y="2464681"/>
            <a:ext cx="4661581" cy="203518"/>
            <a:chOff x="667657" y="4701383"/>
            <a:chExt cx="4661581" cy="132779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A88B9100-25AF-4830-B98A-55B9A0EE8385}"/>
                </a:ext>
              </a:extLst>
            </p:cNvPr>
            <p:cNvSpPr/>
            <p:nvPr/>
          </p:nvSpPr>
          <p:spPr>
            <a:xfrm>
              <a:off x="667657" y="4701383"/>
              <a:ext cx="4590143" cy="56355"/>
            </a:xfrm>
            <a:prstGeom prst="rect">
              <a:avLst/>
            </a:prstGeom>
            <a:solidFill>
              <a:srgbClr val="FF6600"/>
            </a:solidFill>
            <a:ln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atin typeface="Impact" panose="020B0806030902050204" pitchFamily="34" charset="0"/>
              </a:endParaRPr>
            </a:p>
          </p:txBody>
        </p: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C275517B-227A-43DB-B272-0F086F6951AC}"/>
                </a:ext>
              </a:extLst>
            </p:cNvPr>
            <p:cNvCxnSpPr/>
            <p:nvPr/>
          </p:nvCxnSpPr>
          <p:spPr>
            <a:xfrm>
              <a:off x="667657" y="4834162"/>
              <a:ext cx="4661581" cy="0"/>
            </a:xfrm>
            <a:prstGeom prst="line">
              <a:avLst/>
            </a:prstGeom>
            <a:ln w="19050" cmpd="sng">
              <a:solidFill>
                <a:srgbClr val="FF66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56E5F3E1-5BF5-43C8-A43A-B2DE5C6E404C}"/>
              </a:ext>
            </a:extLst>
          </p:cNvPr>
          <p:cNvGrpSpPr/>
          <p:nvPr/>
        </p:nvGrpSpPr>
        <p:grpSpPr>
          <a:xfrm>
            <a:off x="7187014" y="2464681"/>
            <a:ext cx="4590143" cy="203518"/>
            <a:chOff x="7362361" y="4701383"/>
            <a:chExt cx="4590143" cy="132779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E132AC6C-1A66-4855-A905-C3BA82E2ADC3}"/>
                </a:ext>
              </a:extLst>
            </p:cNvPr>
            <p:cNvSpPr/>
            <p:nvPr/>
          </p:nvSpPr>
          <p:spPr>
            <a:xfrm>
              <a:off x="7362361" y="4701383"/>
              <a:ext cx="4590143" cy="56355"/>
            </a:xfrm>
            <a:prstGeom prst="rect">
              <a:avLst/>
            </a:prstGeom>
            <a:solidFill>
              <a:srgbClr val="FF6600"/>
            </a:solidFill>
            <a:ln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atin typeface="Impact" panose="020B0806030902050204" pitchFamily="34" charset="0"/>
              </a:endParaRPr>
            </a:p>
          </p:txBody>
        </p: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17151B52-0B3F-47AD-A25F-B0840143310E}"/>
                </a:ext>
              </a:extLst>
            </p:cNvPr>
            <p:cNvCxnSpPr/>
            <p:nvPr/>
          </p:nvCxnSpPr>
          <p:spPr>
            <a:xfrm>
              <a:off x="7362361" y="4834162"/>
              <a:ext cx="4590143" cy="0"/>
            </a:xfrm>
            <a:prstGeom prst="line">
              <a:avLst/>
            </a:prstGeom>
            <a:ln w="19050" cmpd="sng">
              <a:solidFill>
                <a:srgbClr val="FF66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E012C5D8-378F-4DBC-8C43-B92314D622BB}"/>
              </a:ext>
            </a:extLst>
          </p:cNvPr>
          <p:cNvSpPr txBox="1"/>
          <p:nvPr/>
        </p:nvSpPr>
        <p:spPr>
          <a:xfrm>
            <a:off x="5269061" y="2326291"/>
            <a:ext cx="21077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Impact" panose="020B0806030902050204" pitchFamily="34" charset="0"/>
                <a:ea typeface="조선일보명조" panose="02030304000000000000" pitchFamily="18" charset="-127"/>
                <a:cs typeface="조선일보명조" panose="02030304000000000000" pitchFamily="18" charset="-127"/>
              </a:rPr>
              <a:t>용어 설명</a:t>
            </a:r>
            <a:endParaRPr lang="en-US" altLang="ko-KR" sz="2800" b="1" dirty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Impact" panose="020B0806030902050204" pitchFamily="34" charset="0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1080BD5-A565-43D7-85B1-0A9A6E72455A}"/>
              </a:ext>
            </a:extLst>
          </p:cNvPr>
          <p:cNvSpPr txBox="1"/>
          <p:nvPr/>
        </p:nvSpPr>
        <p:spPr>
          <a:xfrm>
            <a:off x="1342179" y="3581133"/>
            <a:ext cx="22654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ln>
                  <a:solidFill>
                    <a:schemeClr val="bg1">
                      <a:alpha val="70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7CB7375-361B-45BB-A3CC-21331DCFCE86}"/>
              </a:ext>
            </a:extLst>
          </p:cNvPr>
          <p:cNvSpPr txBox="1"/>
          <p:nvPr/>
        </p:nvSpPr>
        <p:spPr>
          <a:xfrm>
            <a:off x="5063213" y="3581133"/>
            <a:ext cx="22654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ln>
                  <a:solidFill>
                    <a:schemeClr val="bg1">
                      <a:alpha val="70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2DF0F0C-3120-4BF5-9420-B32ACFC473F7}"/>
              </a:ext>
            </a:extLst>
          </p:cNvPr>
          <p:cNvSpPr txBox="1"/>
          <p:nvPr/>
        </p:nvSpPr>
        <p:spPr>
          <a:xfrm>
            <a:off x="8809793" y="3581133"/>
            <a:ext cx="22654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ln>
                  <a:solidFill>
                    <a:schemeClr val="bg1">
                      <a:alpha val="70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3</a:t>
            </a: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A7F92E17-F57D-4977-B7C7-F2708801B480}"/>
              </a:ext>
            </a:extLst>
          </p:cNvPr>
          <p:cNvGrpSpPr/>
          <p:nvPr/>
        </p:nvGrpSpPr>
        <p:grpSpPr>
          <a:xfrm flipV="1">
            <a:off x="6480908" y="2916481"/>
            <a:ext cx="5305570" cy="3808701"/>
            <a:chOff x="843630" y="3080523"/>
            <a:chExt cx="2376725" cy="3090738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EC52B7DA-B589-4072-9DC3-9A4EB39F3931}"/>
                </a:ext>
              </a:extLst>
            </p:cNvPr>
            <p:cNvSpPr/>
            <p:nvPr/>
          </p:nvSpPr>
          <p:spPr>
            <a:xfrm>
              <a:off x="843630" y="5571096"/>
              <a:ext cx="2376725" cy="600165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3AAA2EEF-6CF1-499A-B3D8-FF5EF197DAD0}"/>
                </a:ext>
              </a:extLst>
            </p:cNvPr>
            <p:cNvSpPr/>
            <p:nvPr/>
          </p:nvSpPr>
          <p:spPr>
            <a:xfrm>
              <a:off x="843630" y="3080523"/>
              <a:ext cx="2376725" cy="3090738"/>
            </a:xfrm>
            <a:prstGeom prst="rect">
              <a:avLst/>
            </a:prstGeom>
            <a:noFill/>
            <a:ln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pic>
        <p:nvPicPr>
          <p:cNvPr id="39" name="Picture 2" descr="http://cfile7.uf.tistory.com/image/1752EF404E304FCB0333A6">
            <a:extLst>
              <a:ext uri="{FF2B5EF4-FFF2-40B4-BE49-F238E27FC236}">
                <a16:creationId xmlns:a16="http://schemas.microsoft.com/office/drawing/2014/main" id="{968CB961-1C6F-4724-BC6F-BF8DA2EC5C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0680" y="2282123"/>
            <a:ext cx="1675362" cy="1675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1" name="표 40">
            <a:extLst>
              <a:ext uri="{FF2B5EF4-FFF2-40B4-BE49-F238E27FC236}">
                <a16:creationId xmlns:a16="http://schemas.microsoft.com/office/drawing/2014/main" id="{D9720213-DD74-4761-9F83-96973863977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62445" y="3799982"/>
          <a:ext cx="4291446" cy="261620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2216987">
                  <a:extLst>
                    <a:ext uri="{9D8B030D-6E8A-4147-A177-3AD203B41FA5}">
                      <a16:colId xmlns:a16="http://schemas.microsoft.com/office/drawing/2014/main" val="3605756894"/>
                    </a:ext>
                  </a:extLst>
                </a:gridCol>
                <a:gridCol w="2074459">
                  <a:extLst>
                    <a:ext uri="{9D8B030D-6E8A-4147-A177-3AD203B41FA5}">
                      <a16:colId xmlns:a16="http://schemas.microsoft.com/office/drawing/2014/main" val="32215629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감귤의 단수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면적당</a:t>
                      </a:r>
                    </a:p>
                  </a:txBody>
                  <a:tcPr>
                    <a:solidFill>
                      <a:srgbClr val="F1833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열리는 과수 단위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72952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BEAR </a:t>
                      </a:r>
                      <a:r>
                        <a:rPr lang="en-US" altLang="ko-KR" sz="1600" b="1" dirty="0" err="1"/>
                        <a:t>i,t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err="1"/>
                        <a:t>성과수면적비율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28324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/>
                        <a:t>RAIN1 </a:t>
                      </a:r>
                      <a:r>
                        <a:rPr lang="en-US" altLang="ko-KR" sz="1600" b="1" dirty="0" err="1"/>
                        <a:t>i,t</a:t>
                      </a:r>
                      <a:r>
                        <a:rPr lang="en-US" altLang="ko-KR" sz="1600" b="1" dirty="0"/>
                        <a:t> , RAIN2 </a:t>
                      </a:r>
                      <a:r>
                        <a:rPr lang="en-US" altLang="ko-KR" sz="1600" b="1" dirty="0" err="1"/>
                        <a:t>i</a:t>
                      </a:r>
                      <a:r>
                        <a:rPr lang="en-US" altLang="ko-KR" sz="1600" b="1" dirty="0"/>
                        <a:t> t 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개화기 </a:t>
                      </a:r>
                      <a:r>
                        <a:rPr lang="en-US" altLang="ko-KR" sz="1500" dirty="0"/>
                        <a:t>4-5</a:t>
                      </a:r>
                      <a:r>
                        <a:rPr lang="ko-KR" altLang="en-US" sz="1500" dirty="0"/>
                        <a:t>월</a:t>
                      </a:r>
                      <a:r>
                        <a:rPr lang="en-US" altLang="ko-KR" sz="1500" dirty="0"/>
                        <a:t>/ </a:t>
                      </a:r>
                      <a:r>
                        <a:rPr lang="ko-KR" altLang="en-US" sz="1500" dirty="0"/>
                        <a:t>수확기 </a:t>
                      </a:r>
                      <a:r>
                        <a:rPr lang="en-US" altLang="ko-KR" sz="1500" dirty="0"/>
                        <a:t>7-9</a:t>
                      </a:r>
                      <a:r>
                        <a:rPr lang="ko-KR" altLang="en-US" sz="1500" dirty="0"/>
                        <a:t>월  </a:t>
                      </a:r>
                      <a:r>
                        <a:rPr lang="ko-KR" altLang="en-US" sz="1500" dirty="0" err="1"/>
                        <a:t>평균강수량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28406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/>
                        <a:t>T </a:t>
                      </a:r>
                      <a:r>
                        <a:rPr lang="ko-KR" altLang="en-US" sz="1500" dirty="0"/>
                        <a:t>품종변화</a:t>
                      </a:r>
                      <a:r>
                        <a:rPr lang="en-US" altLang="ko-KR" sz="1500" dirty="0"/>
                        <a:t>, </a:t>
                      </a:r>
                      <a:r>
                        <a:rPr lang="ko-KR" altLang="en-US" sz="1500" dirty="0"/>
                        <a:t>기술변수</a:t>
                      </a:r>
                      <a:endParaRPr lang="en-US" altLang="ko-KR" sz="150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/>
                        <a:t>W </a:t>
                      </a:r>
                      <a:r>
                        <a:rPr lang="ko-KR" altLang="en-US" sz="1500" dirty="0"/>
                        <a:t>기상재해 더미변수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PHU</a:t>
                      </a:r>
                      <a:r>
                        <a:rPr lang="ko-KR" altLang="en-US" sz="1500" dirty="0"/>
                        <a:t> 과실이 생리적 성숙에 도달에 필요한 온도 일수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13458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제주특성상 상대습도</a:t>
                      </a:r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500" dirty="0"/>
                        <a:t>과실생장에 필수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제주도 </a:t>
                      </a:r>
                      <a:r>
                        <a:rPr lang="ko-KR" altLang="en-US" sz="1500" dirty="0" err="1"/>
                        <a:t>특성고려해서</a:t>
                      </a:r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500" dirty="0"/>
                        <a:t>풍속도 변수로 사용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7020426"/>
                  </a:ext>
                </a:extLst>
              </a:tr>
            </a:tbl>
          </a:graphicData>
        </a:graphic>
      </p:graphicFrame>
      <p:graphicFrame>
        <p:nvGraphicFramePr>
          <p:cNvPr id="43" name="표 42">
            <a:extLst>
              <a:ext uri="{FF2B5EF4-FFF2-40B4-BE49-F238E27FC236}">
                <a16:creationId xmlns:a16="http://schemas.microsoft.com/office/drawing/2014/main" id="{A6A08FA9-FBCB-4767-9815-B633F51051B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477006" y="3799982"/>
          <a:ext cx="3598236" cy="261620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1799118">
                  <a:extLst>
                    <a:ext uri="{9D8B030D-6E8A-4147-A177-3AD203B41FA5}">
                      <a16:colId xmlns:a16="http://schemas.microsoft.com/office/drawing/2014/main" val="3605756894"/>
                    </a:ext>
                  </a:extLst>
                </a:gridCol>
                <a:gridCol w="1799118">
                  <a:extLst>
                    <a:ext uri="{9D8B030D-6E8A-4147-A177-3AD203B41FA5}">
                      <a16:colId xmlns:a16="http://schemas.microsoft.com/office/drawing/2014/main" val="3221562928"/>
                    </a:ext>
                  </a:extLst>
                </a:gridCol>
              </a:tblGrid>
              <a:tr h="523240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rgbClr val="F1833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7295203"/>
                  </a:ext>
                </a:extLst>
              </a:tr>
              <a:tr h="523240"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2832449"/>
                  </a:ext>
                </a:extLst>
              </a:tr>
              <a:tr h="523240"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2840638"/>
                  </a:ext>
                </a:extLst>
              </a:tr>
              <a:tr h="523240"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1345867"/>
                  </a:ext>
                </a:extLst>
              </a:tr>
              <a:tr h="523240"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7020426"/>
                  </a:ext>
                </a:extLst>
              </a:tr>
            </a:tbl>
          </a:graphicData>
        </a:graphic>
      </p:graphicFrame>
      <p:pic>
        <p:nvPicPr>
          <p:cNvPr id="26" name="Picture 2" descr="http://cfile7.uf.tistory.com/image/1752EF404E304FCB0333A6">
            <a:extLst>
              <a:ext uri="{FF2B5EF4-FFF2-40B4-BE49-F238E27FC236}">
                <a16:creationId xmlns:a16="http://schemas.microsoft.com/office/drawing/2014/main" id="{EB3A4359-DB15-4C67-B49D-EA94A79781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7066" y="2272387"/>
            <a:ext cx="1675362" cy="1675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5E76A8B9-5D55-4B5D-9B6C-49373556DDAD}"/>
              </a:ext>
            </a:extLst>
          </p:cNvPr>
          <p:cNvSpPr/>
          <p:nvPr/>
        </p:nvSpPr>
        <p:spPr>
          <a:xfrm>
            <a:off x="1894134" y="2935658"/>
            <a:ext cx="2193228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36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공급 함수</a:t>
            </a:r>
            <a:endParaRPr lang="en-US" altLang="ko-KR" sz="36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34CF10E-5B44-4EE8-932B-95F5C03B494F}"/>
              </a:ext>
            </a:extLst>
          </p:cNvPr>
          <p:cNvSpPr/>
          <p:nvPr/>
        </p:nvSpPr>
        <p:spPr>
          <a:xfrm>
            <a:off x="406401" y="237753"/>
            <a:ext cx="2193229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36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수요</a:t>
            </a:r>
            <a:r>
              <a:rPr lang="ko-KR" altLang="en-US" sz="36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 함수</a:t>
            </a:r>
            <a:endParaRPr lang="en-US" altLang="ko-KR" sz="36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5" name="설명선: 왼쪽 화살표 4">
            <a:extLst>
              <a:ext uri="{FF2B5EF4-FFF2-40B4-BE49-F238E27FC236}">
                <a16:creationId xmlns:a16="http://schemas.microsoft.com/office/drawing/2014/main" id="{8BE9FBB4-914B-49CC-A050-E13043C784AC}"/>
              </a:ext>
            </a:extLst>
          </p:cNvPr>
          <p:cNvSpPr/>
          <p:nvPr/>
        </p:nvSpPr>
        <p:spPr>
          <a:xfrm>
            <a:off x="9051011" y="417925"/>
            <a:ext cx="2594910" cy="1529740"/>
          </a:xfrm>
          <a:prstGeom prst="leftArrowCallout">
            <a:avLst>
              <a:gd name="adj1" fmla="val 8597"/>
              <a:gd name="adj2" fmla="val 14748"/>
              <a:gd name="adj3" fmla="val 18849"/>
              <a:gd name="adj4" fmla="val 64977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PHU,</a:t>
            </a:r>
          </a:p>
          <a:p>
            <a:pPr algn="ctr"/>
            <a:r>
              <a:rPr lang="en-US" altLang="ko-KR" b="1" dirty="0"/>
              <a:t>Humidity</a:t>
            </a:r>
          </a:p>
          <a:p>
            <a:pPr algn="ctr"/>
            <a:r>
              <a:rPr lang="en-US" altLang="ko-KR" b="1" dirty="0"/>
              <a:t>Wind speed</a:t>
            </a:r>
          </a:p>
          <a:p>
            <a:pPr algn="ctr"/>
            <a:r>
              <a:rPr lang="ko-KR" altLang="en-US" b="1" dirty="0"/>
              <a:t>변수추가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EC93C2A-3F96-40B9-A685-F73DA571828C}"/>
              </a:ext>
            </a:extLst>
          </p:cNvPr>
          <p:cNvCxnSpPr/>
          <p:nvPr/>
        </p:nvCxnSpPr>
        <p:spPr>
          <a:xfrm>
            <a:off x="1007390" y="5259895"/>
            <a:ext cx="1835928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5CCD4397-0753-485D-A61B-71874DBCBBDF}"/>
              </a:ext>
            </a:extLst>
          </p:cNvPr>
          <p:cNvCxnSpPr/>
          <p:nvPr/>
        </p:nvCxnSpPr>
        <p:spPr>
          <a:xfrm>
            <a:off x="1004804" y="5458789"/>
            <a:ext cx="1835928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2068318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:a16="http://schemas.microsoft.com/office/drawing/2014/main" id="{9415BF50-4338-4977-89E7-B9BD3F735145}"/>
              </a:ext>
            </a:extLst>
          </p:cNvPr>
          <p:cNvGrpSpPr/>
          <p:nvPr/>
        </p:nvGrpSpPr>
        <p:grpSpPr>
          <a:xfrm>
            <a:off x="406401" y="-38000"/>
            <a:ext cx="7895934" cy="1862048"/>
            <a:chOff x="43544" y="-114790"/>
            <a:chExt cx="7895934" cy="1862048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A746785D-357E-45F8-9D01-C3ED5DD3C81A}"/>
                </a:ext>
              </a:extLst>
            </p:cNvPr>
            <p:cNvGrpSpPr/>
            <p:nvPr/>
          </p:nvGrpSpPr>
          <p:grpSpPr>
            <a:xfrm>
              <a:off x="43544" y="1290207"/>
              <a:ext cx="1611086" cy="277336"/>
              <a:chOff x="101600" y="1867251"/>
              <a:chExt cx="1759045" cy="215728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424003B5-35E3-4B2E-9E5C-8781DF1B928F}"/>
                  </a:ext>
                </a:extLst>
              </p:cNvPr>
              <p:cNvSpPr/>
              <p:nvPr/>
            </p:nvSpPr>
            <p:spPr>
              <a:xfrm>
                <a:off x="218520" y="1900860"/>
                <a:ext cx="1642125" cy="182119"/>
              </a:xfrm>
              <a:prstGeom prst="rect">
                <a:avLst/>
              </a:prstGeom>
              <a:solidFill>
                <a:srgbClr val="FF6600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44D38D40-E6C8-469F-A884-8C56F583AAB5}"/>
                  </a:ext>
                </a:extLst>
              </p:cNvPr>
              <p:cNvSpPr/>
              <p:nvPr/>
            </p:nvSpPr>
            <p:spPr>
              <a:xfrm>
                <a:off x="101600" y="1867251"/>
                <a:ext cx="1643485" cy="149819"/>
              </a:xfrm>
              <a:prstGeom prst="rect">
                <a:avLst/>
              </a:prstGeom>
              <a:solidFill>
                <a:srgbClr val="FF660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7E966ACF-61E7-4F0C-B336-24790316C4C1}"/>
                </a:ext>
              </a:extLst>
            </p:cNvPr>
            <p:cNvGrpSpPr/>
            <p:nvPr/>
          </p:nvGrpSpPr>
          <p:grpSpPr>
            <a:xfrm>
              <a:off x="101600" y="-114790"/>
              <a:ext cx="7837878" cy="1862048"/>
              <a:chOff x="170551" y="-79634"/>
              <a:chExt cx="7837878" cy="1862048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2AA4E5B-E24F-4C79-B0FE-6194BFBCAEF1}"/>
                  </a:ext>
                </a:extLst>
              </p:cNvPr>
              <p:cNvSpPr txBox="1"/>
              <p:nvPr/>
            </p:nvSpPr>
            <p:spPr>
              <a:xfrm>
                <a:off x="170551" y="-79634"/>
                <a:ext cx="2195280" cy="1862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5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03</a:t>
                </a:r>
                <a:endParaRPr lang="ko-KR" altLang="en-US" sz="11500" dirty="0">
                  <a:ln>
                    <a:solidFill>
                      <a:schemeClr val="tx1">
                        <a:lumMod val="75000"/>
                        <a:lumOff val="25000"/>
                        <a:alpha val="7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Impact" panose="020B0806030902050204" pitchFamily="34" charset="0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0DAB750B-1B41-47D3-A9CE-32554D957298}"/>
                  </a:ext>
                </a:extLst>
              </p:cNvPr>
              <p:cNvGrpSpPr/>
              <p:nvPr/>
            </p:nvGrpSpPr>
            <p:grpSpPr>
              <a:xfrm>
                <a:off x="1738086" y="305207"/>
                <a:ext cx="6270343" cy="1025011"/>
                <a:chOff x="1738086" y="305207"/>
                <a:chExt cx="6270343" cy="1025011"/>
              </a:xfrm>
            </p:grpSpPr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9442EA1C-89D2-42AC-99D3-E530F6849972}"/>
                    </a:ext>
                  </a:extLst>
                </p:cNvPr>
                <p:cNvSpPr txBox="1"/>
                <p:nvPr/>
              </p:nvSpPr>
              <p:spPr>
                <a:xfrm>
                  <a:off x="1738090" y="305207"/>
                  <a:ext cx="3048004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4000" dirty="0">
                      <a:ln>
                        <a:solidFill>
                          <a:schemeClr val="tx1">
                            <a:lumMod val="75000"/>
                            <a:lumOff val="25000"/>
                            <a:alpha val="7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Impact" panose="020B0806030902050204" pitchFamily="34" charset="0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분석결과</a:t>
                  </a:r>
                  <a:endParaRPr lang="en-US" altLang="ko-KR" sz="40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6E7B5614-1317-4453-9623-220F138F3B1E}"/>
                    </a:ext>
                  </a:extLst>
                </p:cNvPr>
                <p:cNvSpPr txBox="1"/>
                <p:nvPr/>
              </p:nvSpPr>
              <p:spPr>
                <a:xfrm>
                  <a:off x="1738086" y="926005"/>
                  <a:ext cx="6270343" cy="40421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endParaRPr lang="en-US" altLang="ko-KR" sz="16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</p:grp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64CCC4A5-CC9F-4F57-84DD-E48B05365CB0}"/>
              </a:ext>
            </a:extLst>
          </p:cNvPr>
          <p:cNvSpPr txBox="1"/>
          <p:nvPr/>
        </p:nvSpPr>
        <p:spPr>
          <a:xfrm>
            <a:off x="2031993" y="967639"/>
            <a:ext cx="53303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감귤산업 분석결과</a:t>
            </a:r>
            <a:endParaRPr lang="en-US" altLang="ko-KR" sz="2000" dirty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6" name="화살표: 오각형 15">
            <a:extLst>
              <a:ext uri="{FF2B5EF4-FFF2-40B4-BE49-F238E27FC236}">
                <a16:creationId xmlns:a16="http://schemas.microsoft.com/office/drawing/2014/main" id="{0B326A71-0970-40D8-8F12-515DCF4F9466}"/>
              </a:ext>
            </a:extLst>
          </p:cNvPr>
          <p:cNvSpPr/>
          <p:nvPr/>
        </p:nvSpPr>
        <p:spPr>
          <a:xfrm>
            <a:off x="513486" y="1817131"/>
            <a:ext cx="5498431" cy="685800"/>
          </a:xfrm>
          <a:prstGeom prst="homePlate">
            <a:avLst/>
          </a:prstGeom>
          <a:solidFill>
            <a:srgbClr val="FD9D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2BDC6B1-84E0-4AB6-84F2-00577DB9F243}"/>
              </a:ext>
            </a:extLst>
          </p:cNvPr>
          <p:cNvSpPr/>
          <p:nvPr/>
        </p:nvSpPr>
        <p:spPr>
          <a:xfrm>
            <a:off x="776217" y="1937770"/>
            <a:ext cx="4390946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기존의 생산량 재배면적별 단수 분석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8C04A5-3730-45A2-A98C-675360C9D4D3}"/>
              </a:ext>
            </a:extLst>
          </p:cNvPr>
          <p:cNvSpPr txBox="1"/>
          <p:nvPr/>
        </p:nvSpPr>
        <p:spPr>
          <a:xfrm>
            <a:off x="914400" y="2723205"/>
            <a:ext cx="664797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재배면적 계산식 </a:t>
            </a:r>
            <a:r>
              <a:rPr lang="en-US" altLang="ko-KR" dirty="0"/>
              <a:t>= </a:t>
            </a:r>
            <a:r>
              <a:rPr lang="ko-KR" altLang="en-US" dirty="0"/>
              <a:t>신규재배원 면적 </a:t>
            </a:r>
            <a:r>
              <a:rPr lang="en-US" altLang="ko-KR" dirty="0"/>
              <a:t>+ </a:t>
            </a:r>
            <a:r>
              <a:rPr lang="ko-KR" altLang="en-US" dirty="0"/>
              <a:t>기존면적 </a:t>
            </a:r>
            <a:r>
              <a:rPr lang="en-US" altLang="ko-KR" dirty="0"/>
              <a:t>– </a:t>
            </a:r>
            <a:r>
              <a:rPr lang="ko-KR" altLang="en-US" dirty="0"/>
              <a:t>폐원면적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단수 </a:t>
            </a:r>
            <a:r>
              <a:rPr lang="en-US" altLang="ko-KR" dirty="0"/>
              <a:t>(kg/10a) = </a:t>
            </a:r>
            <a:r>
              <a:rPr lang="ko-KR" altLang="en-US" dirty="0"/>
              <a:t>생산량 </a:t>
            </a:r>
            <a:r>
              <a:rPr lang="en-US" altLang="ko-KR" dirty="0"/>
              <a:t>/ </a:t>
            </a:r>
            <a:r>
              <a:rPr lang="ko-KR" altLang="en-US" dirty="0"/>
              <a:t>재배면적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/>
              <a:t>성과수는</a:t>
            </a:r>
            <a:r>
              <a:rPr lang="en-US" altLang="ko-KR" dirty="0"/>
              <a:t> </a:t>
            </a:r>
            <a:r>
              <a:rPr lang="ko-KR" altLang="en-US" dirty="0"/>
              <a:t>성숙한 과실이 열리는 나무로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FF0000"/>
                </a:solidFill>
              </a:rPr>
              <a:t>성과수비율이 높을수록 단수 증가</a:t>
            </a:r>
            <a:r>
              <a:rPr lang="en-US" altLang="ko-KR" dirty="0">
                <a:solidFill>
                  <a:srgbClr val="FF0000"/>
                </a:solidFill>
              </a:rPr>
              <a:t>,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endParaRPr lang="en-US" altLang="ko-KR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노목이 증가하면 단수 감수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/>
              <a:t>해걸이</a:t>
            </a:r>
            <a:r>
              <a:rPr lang="ko-KR" altLang="en-US" dirty="0"/>
              <a:t> 현상 </a:t>
            </a:r>
            <a:r>
              <a:rPr lang="en-US" altLang="ko-KR" dirty="0"/>
              <a:t>= </a:t>
            </a:r>
            <a:r>
              <a:rPr lang="ko-KR" altLang="en-US" dirty="0"/>
              <a:t>단수 감수</a:t>
            </a:r>
          </a:p>
        </p:txBody>
      </p:sp>
      <p:sp>
        <p:nvSpPr>
          <p:cNvPr id="15" name="화살표: 오각형 14">
            <a:extLst>
              <a:ext uri="{FF2B5EF4-FFF2-40B4-BE49-F238E27FC236}">
                <a16:creationId xmlns:a16="http://schemas.microsoft.com/office/drawing/2014/main" id="{5956C329-FE08-4031-B37C-872D9857A469}"/>
              </a:ext>
            </a:extLst>
          </p:cNvPr>
          <p:cNvSpPr/>
          <p:nvPr/>
        </p:nvSpPr>
        <p:spPr>
          <a:xfrm flipH="1">
            <a:off x="7612376" y="2564971"/>
            <a:ext cx="4073346" cy="685800"/>
          </a:xfrm>
          <a:prstGeom prst="homePlate">
            <a:avLst/>
          </a:prstGeom>
          <a:solidFill>
            <a:srgbClr val="FD9D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2000</a:t>
            </a:r>
            <a:r>
              <a:rPr lang="ko-KR" altLang="en-US" dirty="0"/>
              <a:t>년대부터는 </a:t>
            </a:r>
            <a:r>
              <a:rPr lang="ko-KR" altLang="en-US" dirty="0" err="1"/>
              <a:t>큰차이</a:t>
            </a:r>
            <a:r>
              <a:rPr lang="ko-KR" altLang="en-US" dirty="0"/>
              <a:t> 없음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5B2C0A5-7BCA-4F72-8B1D-9116B93322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967" y="5223611"/>
            <a:ext cx="4933950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673119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:a16="http://schemas.microsoft.com/office/drawing/2014/main" id="{9415BF50-4338-4977-89E7-B9BD3F735145}"/>
              </a:ext>
            </a:extLst>
          </p:cNvPr>
          <p:cNvGrpSpPr/>
          <p:nvPr/>
        </p:nvGrpSpPr>
        <p:grpSpPr>
          <a:xfrm>
            <a:off x="406401" y="-38000"/>
            <a:ext cx="7895934" cy="1862048"/>
            <a:chOff x="43544" y="-114790"/>
            <a:chExt cx="7895934" cy="1862048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A746785D-357E-45F8-9D01-C3ED5DD3C81A}"/>
                </a:ext>
              </a:extLst>
            </p:cNvPr>
            <p:cNvGrpSpPr/>
            <p:nvPr/>
          </p:nvGrpSpPr>
          <p:grpSpPr>
            <a:xfrm>
              <a:off x="43544" y="1290207"/>
              <a:ext cx="1611086" cy="277336"/>
              <a:chOff x="101600" y="1867251"/>
              <a:chExt cx="1759045" cy="215728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424003B5-35E3-4B2E-9E5C-8781DF1B928F}"/>
                  </a:ext>
                </a:extLst>
              </p:cNvPr>
              <p:cNvSpPr/>
              <p:nvPr/>
            </p:nvSpPr>
            <p:spPr>
              <a:xfrm>
                <a:off x="218520" y="1900860"/>
                <a:ext cx="1642125" cy="182119"/>
              </a:xfrm>
              <a:prstGeom prst="rect">
                <a:avLst/>
              </a:prstGeom>
              <a:solidFill>
                <a:srgbClr val="FF6600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44D38D40-E6C8-469F-A884-8C56F583AAB5}"/>
                  </a:ext>
                </a:extLst>
              </p:cNvPr>
              <p:cNvSpPr/>
              <p:nvPr/>
            </p:nvSpPr>
            <p:spPr>
              <a:xfrm>
                <a:off x="101600" y="1867251"/>
                <a:ext cx="1643485" cy="149819"/>
              </a:xfrm>
              <a:prstGeom prst="rect">
                <a:avLst/>
              </a:prstGeom>
              <a:solidFill>
                <a:srgbClr val="FF660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7E966ACF-61E7-4F0C-B336-24790316C4C1}"/>
                </a:ext>
              </a:extLst>
            </p:cNvPr>
            <p:cNvGrpSpPr/>
            <p:nvPr/>
          </p:nvGrpSpPr>
          <p:grpSpPr>
            <a:xfrm>
              <a:off x="101600" y="-114790"/>
              <a:ext cx="7837878" cy="1862048"/>
              <a:chOff x="170551" y="-79634"/>
              <a:chExt cx="7837878" cy="1862048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2AA4E5B-E24F-4C79-B0FE-6194BFBCAEF1}"/>
                  </a:ext>
                </a:extLst>
              </p:cNvPr>
              <p:cNvSpPr txBox="1"/>
              <p:nvPr/>
            </p:nvSpPr>
            <p:spPr>
              <a:xfrm>
                <a:off x="170551" y="-79634"/>
                <a:ext cx="2195280" cy="1862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5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03</a:t>
                </a:r>
                <a:endParaRPr lang="ko-KR" altLang="en-US" sz="11500" dirty="0">
                  <a:ln>
                    <a:solidFill>
                      <a:schemeClr val="tx1">
                        <a:lumMod val="75000"/>
                        <a:lumOff val="25000"/>
                        <a:alpha val="7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Impact" panose="020B0806030902050204" pitchFamily="34" charset="0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0DAB750B-1B41-47D3-A9CE-32554D957298}"/>
                  </a:ext>
                </a:extLst>
              </p:cNvPr>
              <p:cNvGrpSpPr/>
              <p:nvPr/>
            </p:nvGrpSpPr>
            <p:grpSpPr>
              <a:xfrm>
                <a:off x="1738086" y="305207"/>
                <a:ext cx="6270343" cy="1025011"/>
                <a:chOff x="1738086" y="305207"/>
                <a:chExt cx="6270343" cy="1025011"/>
              </a:xfrm>
            </p:grpSpPr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9442EA1C-89D2-42AC-99D3-E530F6849972}"/>
                    </a:ext>
                  </a:extLst>
                </p:cNvPr>
                <p:cNvSpPr txBox="1"/>
                <p:nvPr/>
              </p:nvSpPr>
              <p:spPr>
                <a:xfrm>
                  <a:off x="1738090" y="305207"/>
                  <a:ext cx="3048004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4000" dirty="0">
                      <a:ln>
                        <a:solidFill>
                          <a:schemeClr val="tx1">
                            <a:lumMod val="75000"/>
                            <a:lumOff val="25000"/>
                            <a:alpha val="7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Impact" panose="020B0806030902050204" pitchFamily="34" charset="0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분석결과</a:t>
                  </a:r>
                  <a:endParaRPr lang="en-US" altLang="ko-KR" sz="40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6E7B5614-1317-4453-9623-220F138F3B1E}"/>
                    </a:ext>
                  </a:extLst>
                </p:cNvPr>
                <p:cNvSpPr txBox="1"/>
                <p:nvPr/>
              </p:nvSpPr>
              <p:spPr>
                <a:xfrm>
                  <a:off x="1738086" y="926005"/>
                  <a:ext cx="6270343" cy="40421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endParaRPr lang="en-US" altLang="ko-KR" sz="16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</p:grp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64CCC4A5-CC9F-4F57-84DD-E48B05365CB0}"/>
              </a:ext>
            </a:extLst>
          </p:cNvPr>
          <p:cNvSpPr txBox="1"/>
          <p:nvPr/>
        </p:nvSpPr>
        <p:spPr>
          <a:xfrm>
            <a:off x="2031993" y="967639"/>
            <a:ext cx="53303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감귤산업 분석결과</a:t>
            </a:r>
            <a:endParaRPr lang="en-US" altLang="ko-KR" sz="2000" dirty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2" name="화살표: 오각형 11">
            <a:extLst>
              <a:ext uri="{FF2B5EF4-FFF2-40B4-BE49-F238E27FC236}">
                <a16:creationId xmlns:a16="http://schemas.microsoft.com/office/drawing/2014/main" id="{4771233C-9268-42DF-BB5F-D8629BB8243C}"/>
              </a:ext>
            </a:extLst>
          </p:cNvPr>
          <p:cNvSpPr/>
          <p:nvPr/>
        </p:nvSpPr>
        <p:spPr>
          <a:xfrm>
            <a:off x="513486" y="1817131"/>
            <a:ext cx="5346032" cy="685800"/>
          </a:xfrm>
          <a:prstGeom prst="homePlate">
            <a:avLst/>
          </a:prstGeom>
          <a:solidFill>
            <a:srgbClr val="FD9D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E7F9D64-122E-4385-A6DA-086A9CD99D75}"/>
              </a:ext>
            </a:extLst>
          </p:cNvPr>
          <p:cNvSpPr/>
          <p:nvPr/>
        </p:nvSpPr>
        <p:spPr>
          <a:xfrm>
            <a:off x="1361775" y="1941289"/>
            <a:ext cx="3275257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기상청 데이터 자료 </a:t>
            </a:r>
            <a:r>
              <a:rPr lang="ko-KR" altLang="en-US" sz="2000" b="1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전처리</a:t>
            </a:r>
            <a:endParaRPr lang="ko-KR" altLang="en-US" sz="20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58453233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:a16="http://schemas.microsoft.com/office/drawing/2014/main" id="{9415BF50-4338-4977-89E7-B9BD3F735145}"/>
              </a:ext>
            </a:extLst>
          </p:cNvPr>
          <p:cNvGrpSpPr/>
          <p:nvPr/>
        </p:nvGrpSpPr>
        <p:grpSpPr>
          <a:xfrm>
            <a:off x="406401" y="-38000"/>
            <a:ext cx="7895934" cy="1862048"/>
            <a:chOff x="43544" y="-114790"/>
            <a:chExt cx="7895934" cy="1862048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A746785D-357E-45F8-9D01-C3ED5DD3C81A}"/>
                </a:ext>
              </a:extLst>
            </p:cNvPr>
            <p:cNvGrpSpPr/>
            <p:nvPr/>
          </p:nvGrpSpPr>
          <p:grpSpPr>
            <a:xfrm>
              <a:off x="43544" y="1290207"/>
              <a:ext cx="1611086" cy="277336"/>
              <a:chOff x="101600" y="1867251"/>
              <a:chExt cx="1759045" cy="215728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424003B5-35E3-4B2E-9E5C-8781DF1B928F}"/>
                  </a:ext>
                </a:extLst>
              </p:cNvPr>
              <p:cNvSpPr/>
              <p:nvPr/>
            </p:nvSpPr>
            <p:spPr>
              <a:xfrm>
                <a:off x="218520" y="1900860"/>
                <a:ext cx="1642125" cy="182119"/>
              </a:xfrm>
              <a:prstGeom prst="rect">
                <a:avLst/>
              </a:prstGeom>
              <a:solidFill>
                <a:srgbClr val="FF6600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44D38D40-E6C8-469F-A884-8C56F583AAB5}"/>
                  </a:ext>
                </a:extLst>
              </p:cNvPr>
              <p:cNvSpPr/>
              <p:nvPr/>
            </p:nvSpPr>
            <p:spPr>
              <a:xfrm>
                <a:off x="101600" y="1867251"/>
                <a:ext cx="1643485" cy="149819"/>
              </a:xfrm>
              <a:prstGeom prst="rect">
                <a:avLst/>
              </a:prstGeom>
              <a:solidFill>
                <a:srgbClr val="FF660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7E966ACF-61E7-4F0C-B336-24790316C4C1}"/>
                </a:ext>
              </a:extLst>
            </p:cNvPr>
            <p:cNvGrpSpPr/>
            <p:nvPr/>
          </p:nvGrpSpPr>
          <p:grpSpPr>
            <a:xfrm>
              <a:off x="101600" y="-114790"/>
              <a:ext cx="7837878" cy="1862048"/>
              <a:chOff x="170551" y="-79634"/>
              <a:chExt cx="7837878" cy="1862048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2AA4E5B-E24F-4C79-B0FE-6194BFBCAEF1}"/>
                  </a:ext>
                </a:extLst>
              </p:cNvPr>
              <p:cNvSpPr txBox="1"/>
              <p:nvPr/>
            </p:nvSpPr>
            <p:spPr>
              <a:xfrm>
                <a:off x="170551" y="-79634"/>
                <a:ext cx="2195280" cy="1862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5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03</a:t>
                </a:r>
                <a:endParaRPr lang="ko-KR" altLang="en-US" sz="11500" dirty="0">
                  <a:ln>
                    <a:solidFill>
                      <a:schemeClr val="tx1">
                        <a:lumMod val="75000"/>
                        <a:lumOff val="25000"/>
                        <a:alpha val="7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Impact" panose="020B0806030902050204" pitchFamily="34" charset="0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0DAB750B-1B41-47D3-A9CE-32554D957298}"/>
                  </a:ext>
                </a:extLst>
              </p:cNvPr>
              <p:cNvGrpSpPr/>
              <p:nvPr/>
            </p:nvGrpSpPr>
            <p:grpSpPr>
              <a:xfrm>
                <a:off x="1738086" y="305207"/>
                <a:ext cx="6270343" cy="1025011"/>
                <a:chOff x="1738086" y="305207"/>
                <a:chExt cx="6270343" cy="1025011"/>
              </a:xfrm>
            </p:grpSpPr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9442EA1C-89D2-42AC-99D3-E530F6849972}"/>
                    </a:ext>
                  </a:extLst>
                </p:cNvPr>
                <p:cNvSpPr txBox="1"/>
                <p:nvPr/>
              </p:nvSpPr>
              <p:spPr>
                <a:xfrm>
                  <a:off x="1738090" y="305207"/>
                  <a:ext cx="3048004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4000" dirty="0">
                      <a:ln>
                        <a:solidFill>
                          <a:schemeClr val="tx1">
                            <a:lumMod val="75000"/>
                            <a:lumOff val="25000"/>
                            <a:alpha val="7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Impact" panose="020B0806030902050204" pitchFamily="34" charset="0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분석결과</a:t>
                  </a:r>
                  <a:endParaRPr lang="en-US" altLang="ko-KR" sz="40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6E7B5614-1317-4453-9623-220F138F3B1E}"/>
                    </a:ext>
                  </a:extLst>
                </p:cNvPr>
                <p:cNvSpPr txBox="1"/>
                <p:nvPr/>
              </p:nvSpPr>
              <p:spPr>
                <a:xfrm>
                  <a:off x="1738086" y="926005"/>
                  <a:ext cx="6270343" cy="40421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endParaRPr lang="en-US" altLang="ko-KR" sz="16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</p:grp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64CCC4A5-CC9F-4F57-84DD-E48B05365CB0}"/>
              </a:ext>
            </a:extLst>
          </p:cNvPr>
          <p:cNvSpPr txBox="1"/>
          <p:nvPr/>
        </p:nvSpPr>
        <p:spPr>
          <a:xfrm>
            <a:off x="2031993" y="967639"/>
            <a:ext cx="53303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감귤산업 분석결과</a:t>
            </a:r>
            <a:endParaRPr lang="en-US" altLang="ko-KR" sz="2000" dirty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6" name="화살표: 오각형 15">
            <a:extLst>
              <a:ext uri="{FF2B5EF4-FFF2-40B4-BE49-F238E27FC236}">
                <a16:creationId xmlns:a16="http://schemas.microsoft.com/office/drawing/2014/main" id="{0B326A71-0970-40D8-8F12-515DCF4F9466}"/>
              </a:ext>
            </a:extLst>
          </p:cNvPr>
          <p:cNvSpPr/>
          <p:nvPr/>
        </p:nvSpPr>
        <p:spPr>
          <a:xfrm>
            <a:off x="513486" y="1817131"/>
            <a:ext cx="5498431" cy="685800"/>
          </a:xfrm>
          <a:prstGeom prst="homePlate">
            <a:avLst/>
          </a:prstGeom>
          <a:solidFill>
            <a:srgbClr val="FD9D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57623296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:a16="http://schemas.microsoft.com/office/drawing/2014/main" id="{9415BF50-4338-4977-89E7-B9BD3F735145}"/>
              </a:ext>
            </a:extLst>
          </p:cNvPr>
          <p:cNvGrpSpPr/>
          <p:nvPr/>
        </p:nvGrpSpPr>
        <p:grpSpPr>
          <a:xfrm>
            <a:off x="406401" y="-38000"/>
            <a:ext cx="7895934" cy="1862048"/>
            <a:chOff x="43544" y="-114790"/>
            <a:chExt cx="7895934" cy="1862048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A746785D-357E-45F8-9D01-C3ED5DD3C81A}"/>
                </a:ext>
              </a:extLst>
            </p:cNvPr>
            <p:cNvGrpSpPr/>
            <p:nvPr/>
          </p:nvGrpSpPr>
          <p:grpSpPr>
            <a:xfrm>
              <a:off x="43544" y="1290207"/>
              <a:ext cx="1611086" cy="277336"/>
              <a:chOff x="101600" y="1867251"/>
              <a:chExt cx="1759045" cy="215728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424003B5-35E3-4B2E-9E5C-8781DF1B928F}"/>
                  </a:ext>
                </a:extLst>
              </p:cNvPr>
              <p:cNvSpPr/>
              <p:nvPr/>
            </p:nvSpPr>
            <p:spPr>
              <a:xfrm>
                <a:off x="218520" y="1900860"/>
                <a:ext cx="1642125" cy="182119"/>
              </a:xfrm>
              <a:prstGeom prst="rect">
                <a:avLst/>
              </a:prstGeom>
              <a:solidFill>
                <a:srgbClr val="FF6600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44D38D40-E6C8-469F-A884-8C56F583AAB5}"/>
                  </a:ext>
                </a:extLst>
              </p:cNvPr>
              <p:cNvSpPr/>
              <p:nvPr/>
            </p:nvSpPr>
            <p:spPr>
              <a:xfrm>
                <a:off x="101600" y="1867251"/>
                <a:ext cx="1643485" cy="149819"/>
              </a:xfrm>
              <a:prstGeom prst="rect">
                <a:avLst/>
              </a:prstGeom>
              <a:solidFill>
                <a:srgbClr val="FF660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7E966ACF-61E7-4F0C-B336-24790316C4C1}"/>
                </a:ext>
              </a:extLst>
            </p:cNvPr>
            <p:cNvGrpSpPr/>
            <p:nvPr/>
          </p:nvGrpSpPr>
          <p:grpSpPr>
            <a:xfrm>
              <a:off x="101600" y="-114790"/>
              <a:ext cx="7837878" cy="1862048"/>
              <a:chOff x="170551" y="-79634"/>
              <a:chExt cx="7837878" cy="1862048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2AA4E5B-E24F-4C79-B0FE-6194BFBCAEF1}"/>
                  </a:ext>
                </a:extLst>
              </p:cNvPr>
              <p:cNvSpPr txBox="1"/>
              <p:nvPr/>
            </p:nvSpPr>
            <p:spPr>
              <a:xfrm>
                <a:off x="170551" y="-79634"/>
                <a:ext cx="2195280" cy="1862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5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03</a:t>
                </a:r>
                <a:endParaRPr lang="ko-KR" altLang="en-US" sz="11500" dirty="0">
                  <a:ln>
                    <a:solidFill>
                      <a:schemeClr val="tx1">
                        <a:lumMod val="75000"/>
                        <a:lumOff val="25000"/>
                        <a:alpha val="7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Impact" panose="020B0806030902050204" pitchFamily="34" charset="0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0DAB750B-1B41-47D3-A9CE-32554D957298}"/>
                  </a:ext>
                </a:extLst>
              </p:cNvPr>
              <p:cNvGrpSpPr/>
              <p:nvPr/>
            </p:nvGrpSpPr>
            <p:grpSpPr>
              <a:xfrm>
                <a:off x="1738086" y="305207"/>
                <a:ext cx="6270343" cy="1025011"/>
                <a:chOff x="1738086" y="305207"/>
                <a:chExt cx="6270343" cy="1025011"/>
              </a:xfrm>
            </p:grpSpPr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9442EA1C-89D2-42AC-99D3-E530F6849972}"/>
                    </a:ext>
                  </a:extLst>
                </p:cNvPr>
                <p:cNvSpPr txBox="1"/>
                <p:nvPr/>
              </p:nvSpPr>
              <p:spPr>
                <a:xfrm>
                  <a:off x="1738090" y="305207"/>
                  <a:ext cx="3048004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4000" dirty="0">
                      <a:ln>
                        <a:solidFill>
                          <a:schemeClr val="tx1">
                            <a:lumMod val="75000"/>
                            <a:lumOff val="25000"/>
                            <a:alpha val="7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Impact" panose="020B0806030902050204" pitchFamily="34" charset="0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분석결과</a:t>
                  </a:r>
                  <a:endParaRPr lang="en-US" altLang="ko-KR" sz="40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6E7B5614-1317-4453-9623-220F138F3B1E}"/>
                    </a:ext>
                  </a:extLst>
                </p:cNvPr>
                <p:cNvSpPr txBox="1"/>
                <p:nvPr/>
              </p:nvSpPr>
              <p:spPr>
                <a:xfrm>
                  <a:off x="1738086" y="926005"/>
                  <a:ext cx="6270343" cy="40421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endParaRPr lang="en-US" altLang="ko-KR" sz="16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</p:grp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64CCC4A5-CC9F-4F57-84DD-E48B05365CB0}"/>
              </a:ext>
            </a:extLst>
          </p:cNvPr>
          <p:cNvSpPr txBox="1"/>
          <p:nvPr/>
        </p:nvSpPr>
        <p:spPr>
          <a:xfrm>
            <a:off x="2031993" y="967639"/>
            <a:ext cx="53303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감귤산업 분석결과</a:t>
            </a:r>
            <a:endParaRPr lang="en-US" altLang="ko-KR" sz="2000" dirty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6" name="화살표: 오각형 15">
            <a:extLst>
              <a:ext uri="{FF2B5EF4-FFF2-40B4-BE49-F238E27FC236}">
                <a16:creationId xmlns:a16="http://schemas.microsoft.com/office/drawing/2014/main" id="{0B326A71-0970-40D8-8F12-515DCF4F9466}"/>
              </a:ext>
            </a:extLst>
          </p:cNvPr>
          <p:cNvSpPr/>
          <p:nvPr/>
        </p:nvSpPr>
        <p:spPr>
          <a:xfrm>
            <a:off x="513486" y="1817131"/>
            <a:ext cx="5498431" cy="685800"/>
          </a:xfrm>
          <a:prstGeom prst="homePlate">
            <a:avLst/>
          </a:prstGeom>
          <a:solidFill>
            <a:srgbClr val="FD9D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70617899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:a16="http://schemas.microsoft.com/office/drawing/2014/main" id="{9415BF50-4338-4977-89E7-B9BD3F735145}"/>
              </a:ext>
            </a:extLst>
          </p:cNvPr>
          <p:cNvGrpSpPr/>
          <p:nvPr/>
        </p:nvGrpSpPr>
        <p:grpSpPr>
          <a:xfrm>
            <a:off x="406401" y="-38000"/>
            <a:ext cx="7895934" cy="1862048"/>
            <a:chOff x="43544" y="-114790"/>
            <a:chExt cx="7895934" cy="1862048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A746785D-357E-45F8-9D01-C3ED5DD3C81A}"/>
                </a:ext>
              </a:extLst>
            </p:cNvPr>
            <p:cNvGrpSpPr/>
            <p:nvPr/>
          </p:nvGrpSpPr>
          <p:grpSpPr>
            <a:xfrm>
              <a:off x="43544" y="1290207"/>
              <a:ext cx="1611086" cy="277336"/>
              <a:chOff x="101600" y="1867251"/>
              <a:chExt cx="1759045" cy="215728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424003B5-35E3-4B2E-9E5C-8781DF1B928F}"/>
                  </a:ext>
                </a:extLst>
              </p:cNvPr>
              <p:cNvSpPr/>
              <p:nvPr/>
            </p:nvSpPr>
            <p:spPr>
              <a:xfrm>
                <a:off x="218520" y="1900860"/>
                <a:ext cx="1642125" cy="182119"/>
              </a:xfrm>
              <a:prstGeom prst="rect">
                <a:avLst/>
              </a:prstGeom>
              <a:solidFill>
                <a:srgbClr val="FF6600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44D38D40-E6C8-469F-A884-8C56F583AAB5}"/>
                  </a:ext>
                </a:extLst>
              </p:cNvPr>
              <p:cNvSpPr/>
              <p:nvPr/>
            </p:nvSpPr>
            <p:spPr>
              <a:xfrm>
                <a:off x="101600" y="1867251"/>
                <a:ext cx="1643485" cy="149819"/>
              </a:xfrm>
              <a:prstGeom prst="rect">
                <a:avLst/>
              </a:prstGeom>
              <a:solidFill>
                <a:srgbClr val="FF660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7E966ACF-61E7-4F0C-B336-24790316C4C1}"/>
                </a:ext>
              </a:extLst>
            </p:cNvPr>
            <p:cNvGrpSpPr/>
            <p:nvPr/>
          </p:nvGrpSpPr>
          <p:grpSpPr>
            <a:xfrm>
              <a:off x="101600" y="-114790"/>
              <a:ext cx="7837878" cy="1862048"/>
              <a:chOff x="170551" y="-79634"/>
              <a:chExt cx="7837878" cy="1862048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2AA4E5B-E24F-4C79-B0FE-6194BFBCAEF1}"/>
                  </a:ext>
                </a:extLst>
              </p:cNvPr>
              <p:cNvSpPr txBox="1"/>
              <p:nvPr/>
            </p:nvSpPr>
            <p:spPr>
              <a:xfrm>
                <a:off x="170551" y="-79634"/>
                <a:ext cx="2195280" cy="1862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5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03</a:t>
                </a:r>
                <a:endParaRPr lang="ko-KR" altLang="en-US" sz="11500" dirty="0">
                  <a:ln>
                    <a:solidFill>
                      <a:schemeClr val="tx1">
                        <a:lumMod val="75000"/>
                        <a:lumOff val="25000"/>
                        <a:alpha val="7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Impact" panose="020B0806030902050204" pitchFamily="34" charset="0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0DAB750B-1B41-47D3-A9CE-32554D957298}"/>
                  </a:ext>
                </a:extLst>
              </p:cNvPr>
              <p:cNvGrpSpPr/>
              <p:nvPr/>
            </p:nvGrpSpPr>
            <p:grpSpPr>
              <a:xfrm>
                <a:off x="1738086" y="305207"/>
                <a:ext cx="6270343" cy="1025011"/>
                <a:chOff x="1738086" y="305207"/>
                <a:chExt cx="6270343" cy="1025011"/>
              </a:xfrm>
            </p:grpSpPr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9442EA1C-89D2-42AC-99D3-E530F6849972}"/>
                    </a:ext>
                  </a:extLst>
                </p:cNvPr>
                <p:cNvSpPr txBox="1"/>
                <p:nvPr/>
              </p:nvSpPr>
              <p:spPr>
                <a:xfrm>
                  <a:off x="1738090" y="305207"/>
                  <a:ext cx="3048004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4000" dirty="0">
                      <a:ln>
                        <a:solidFill>
                          <a:schemeClr val="tx1">
                            <a:lumMod val="75000"/>
                            <a:lumOff val="25000"/>
                            <a:alpha val="7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Impact" panose="020B0806030902050204" pitchFamily="34" charset="0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분석결과</a:t>
                  </a:r>
                  <a:endParaRPr lang="en-US" altLang="ko-KR" sz="40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6E7B5614-1317-4453-9623-220F138F3B1E}"/>
                    </a:ext>
                  </a:extLst>
                </p:cNvPr>
                <p:cNvSpPr txBox="1"/>
                <p:nvPr/>
              </p:nvSpPr>
              <p:spPr>
                <a:xfrm>
                  <a:off x="1738086" y="926005"/>
                  <a:ext cx="6270343" cy="40421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endParaRPr lang="en-US" altLang="ko-KR" sz="16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</p:grp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64CCC4A5-CC9F-4F57-84DD-E48B05365CB0}"/>
              </a:ext>
            </a:extLst>
          </p:cNvPr>
          <p:cNvSpPr txBox="1"/>
          <p:nvPr/>
        </p:nvSpPr>
        <p:spPr>
          <a:xfrm>
            <a:off x="2031993" y="967639"/>
            <a:ext cx="53303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감귤산업 분석결과</a:t>
            </a:r>
            <a:endParaRPr lang="en-US" altLang="ko-KR" sz="2000" dirty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조선일보명조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5587477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:a16="http://schemas.microsoft.com/office/drawing/2014/main" id="{9415BF50-4338-4977-89E7-B9BD3F735145}"/>
              </a:ext>
            </a:extLst>
          </p:cNvPr>
          <p:cNvGrpSpPr/>
          <p:nvPr/>
        </p:nvGrpSpPr>
        <p:grpSpPr>
          <a:xfrm>
            <a:off x="406401" y="-38000"/>
            <a:ext cx="7895934" cy="1862048"/>
            <a:chOff x="43544" y="-114790"/>
            <a:chExt cx="7895934" cy="1862048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A746785D-357E-45F8-9D01-C3ED5DD3C81A}"/>
                </a:ext>
              </a:extLst>
            </p:cNvPr>
            <p:cNvGrpSpPr/>
            <p:nvPr/>
          </p:nvGrpSpPr>
          <p:grpSpPr>
            <a:xfrm>
              <a:off x="43544" y="1290207"/>
              <a:ext cx="1611086" cy="277336"/>
              <a:chOff x="101600" y="1867251"/>
              <a:chExt cx="1759045" cy="215728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424003B5-35E3-4B2E-9E5C-8781DF1B928F}"/>
                  </a:ext>
                </a:extLst>
              </p:cNvPr>
              <p:cNvSpPr/>
              <p:nvPr/>
            </p:nvSpPr>
            <p:spPr>
              <a:xfrm>
                <a:off x="218520" y="1900860"/>
                <a:ext cx="1642125" cy="182119"/>
              </a:xfrm>
              <a:prstGeom prst="rect">
                <a:avLst/>
              </a:prstGeom>
              <a:solidFill>
                <a:srgbClr val="FF6600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44D38D40-E6C8-469F-A884-8C56F583AAB5}"/>
                  </a:ext>
                </a:extLst>
              </p:cNvPr>
              <p:cNvSpPr/>
              <p:nvPr/>
            </p:nvSpPr>
            <p:spPr>
              <a:xfrm>
                <a:off x="101600" y="1867251"/>
                <a:ext cx="1643485" cy="149819"/>
              </a:xfrm>
              <a:prstGeom prst="rect">
                <a:avLst/>
              </a:prstGeom>
              <a:solidFill>
                <a:srgbClr val="FF660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7E966ACF-61E7-4F0C-B336-24790316C4C1}"/>
                </a:ext>
              </a:extLst>
            </p:cNvPr>
            <p:cNvGrpSpPr/>
            <p:nvPr/>
          </p:nvGrpSpPr>
          <p:grpSpPr>
            <a:xfrm>
              <a:off x="101600" y="-114790"/>
              <a:ext cx="7837878" cy="1862048"/>
              <a:chOff x="170551" y="-79634"/>
              <a:chExt cx="7837878" cy="1862048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2AA4E5B-E24F-4C79-B0FE-6194BFBCAEF1}"/>
                  </a:ext>
                </a:extLst>
              </p:cNvPr>
              <p:cNvSpPr txBox="1"/>
              <p:nvPr/>
            </p:nvSpPr>
            <p:spPr>
              <a:xfrm>
                <a:off x="170551" y="-79634"/>
                <a:ext cx="2195280" cy="1862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5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03</a:t>
                </a:r>
                <a:endParaRPr lang="ko-KR" altLang="en-US" sz="11500" dirty="0">
                  <a:ln>
                    <a:solidFill>
                      <a:schemeClr val="tx1">
                        <a:lumMod val="75000"/>
                        <a:lumOff val="25000"/>
                        <a:alpha val="7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Impact" panose="020B0806030902050204" pitchFamily="34" charset="0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0DAB750B-1B41-47D3-A9CE-32554D957298}"/>
                  </a:ext>
                </a:extLst>
              </p:cNvPr>
              <p:cNvGrpSpPr/>
              <p:nvPr/>
            </p:nvGrpSpPr>
            <p:grpSpPr>
              <a:xfrm>
                <a:off x="1738086" y="305207"/>
                <a:ext cx="6270343" cy="1025011"/>
                <a:chOff x="1738086" y="305207"/>
                <a:chExt cx="6270343" cy="1025011"/>
              </a:xfrm>
            </p:grpSpPr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9442EA1C-89D2-42AC-99D3-E530F6849972}"/>
                    </a:ext>
                  </a:extLst>
                </p:cNvPr>
                <p:cNvSpPr txBox="1"/>
                <p:nvPr/>
              </p:nvSpPr>
              <p:spPr>
                <a:xfrm>
                  <a:off x="1738090" y="305207"/>
                  <a:ext cx="3048004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4000" dirty="0">
                      <a:ln>
                        <a:solidFill>
                          <a:schemeClr val="tx1">
                            <a:lumMod val="75000"/>
                            <a:lumOff val="25000"/>
                            <a:alpha val="7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Impact" panose="020B0806030902050204" pitchFamily="34" charset="0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분석결과</a:t>
                  </a:r>
                  <a:endParaRPr lang="en-US" altLang="ko-KR" sz="40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6E7B5614-1317-4453-9623-220F138F3B1E}"/>
                    </a:ext>
                  </a:extLst>
                </p:cNvPr>
                <p:cNvSpPr txBox="1"/>
                <p:nvPr/>
              </p:nvSpPr>
              <p:spPr>
                <a:xfrm>
                  <a:off x="1738086" y="926005"/>
                  <a:ext cx="6270343" cy="40421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endParaRPr lang="en-US" altLang="ko-KR" sz="16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</p:grp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64CCC4A5-CC9F-4F57-84DD-E48B05365CB0}"/>
              </a:ext>
            </a:extLst>
          </p:cNvPr>
          <p:cNvSpPr txBox="1"/>
          <p:nvPr/>
        </p:nvSpPr>
        <p:spPr>
          <a:xfrm>
            <a:off x="2031993" y="967639"/>
            <a:ext cx="53303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감귤산업 분석결과</a:t>
            </a:r>
            <a:endParaRPr lang="en-US" altLang="ko-KR" sz="2000" dirty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조선일보명조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77630205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alphaModFix amt="79000"/>
            <a:lum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D667BF6B-5AC1-457E-8370-7E9596B65189}"/>
              </a:ext>
            </a:extLst>
          </p:cNvPr>
          <p:cNvSpPr/>
          <p:nvPr/>
        </p:nvSpPr>
        <p:spPr>
          <a:xfrm>
            <a:off x="2494722" y="934278"/>
            <a:ext cx="7633253" cy="4919870"/>
          </a:xfrm>
          <a:prstGeom prst="rect">
            <a:avLst/>
          </a:prstGeom>
          <a:solidFill>
            <a:schemeClr val="bg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9009612" y="4736605"/>
            <a:ext cx="3846174" cy="2710602"/>
            <a:chOff x="948263" y="105257"/>
            <a:chExt cx="3965633" cy="1597007"/>
          </a:xfrm>
        </p:grpSpPr>
        <p:sp>
          <p:nvSpPr>
            <p:cNvPr id="3" name="TextBox 2"/>
            <p:cNvSpPr txBox="1"/>
            <p:nvPr/>
          </p:nvSpPr>
          <p:spPr>
            <a:xfrm>
              <a:off x="948263" y="807466"/>
              <a:ext cx="1408494" cy="3263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endParaRPr kumimoji="1" lang="ko-KR" altLang="en-US" sz="3000" dirty="0">
                <a:solidFill>
                  <a:srgbClr val="768149"/>
                </a:solidFill>
                <a:latin typeface="Giddyup Std"/>
                <a:ea typeface="Giddyup Std"/>
                <a:cs typeface="Giddyup Std"/>
              </a:endParaRPr>
            </a:p>
          </p:txBody>
        </p:sp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5"/>
            <a:srcRect l="37240" r="30460"/>
            <a:stretch>
              <a:fillRect/>
            </a:stretch>
          </p:blipFill>
          <p:spPr>
            <a:xfrm rot="3367540">
              <a:off x="4299746" y="-80693"/>
              <a:ext cx="428199" cy="80010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1526941" y="910333"/>
              <a:ext cx="190469" cy="3445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endParaRPr kumimoji="1" lang="ko-KR" altLang="en-US" sz="3200" dirty="0">
                <a:solidFill>
                  <a:srgbClr val="659859"/>
                </a:solidFill>
                <a:latin typeface="Nanum Gothic"/>
                <a:ea typeface="Nanum Gothic"/>
                <a:cs typeface="Nanum Gothic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551497" y="1357732"/>
              <a:ext cx="2755341" cy="3445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endParaRPr kumimoji="1" lang="ko-KR" altLang="en-US" sz="3200" dirty="0">
                <a:solidFill>
                  <a:srgbClr val="659859"/>
                </a:solidFill>
                <a:latin typeface="Nanum Gothic"/>
                <a:ea typeface="Nanum Gothic"/>
                <a:cs typeface="Nanum Gothic"/>
              </a:endParaRPr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9E07F11F-BA6A-4B3F-8282-89909E14A13A}"/>
              </a:ext>
            </a:extLst>
          </p:cNvPr>
          <p:cNvSpPr/>
          <p:nvPr/>
        </p:nvSpPr>
        <p:spPr>
          <a:xfrm>
            <a:off x="4710801" y="1034410"/>
            <a:ext cx="2975495" cy="86177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팀원 소개</a:t>
            </a:r>
            <a:endParaRPr lang="en-US" altLang="ko-KR" sz="50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0D7336C6-0B8B-449D-9C84-39E59E7FAF1D}"/>
              </a:ext>
            </a:extLst>
          </p:cNvPr>
          <p:cNvGrpSpPr/>
          <p:nvPr/>
        </p:nvGrpSpPr>
        <p:grpSpPr>
          <a:xfrm>
            <a:off x="2595654" y="2128988"/>
            <a:ext cx="7385769" cy="2753673"/>
            <a:chOff x="1623843" y="1859822"/>
            <a:chExt cx="7385769" cy="2753673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DAAB776-D6BC-481C-9281-84D705EBB8FB}"/>
                </a:ext>
              </a:extLst>
            </p:cNvPr>
            <p:cNvSpPr txBox="1"/>
            <p:nvPr/>
          </p:nvSpPr>
          <p:spPr>
            <a:xfrm>
              <a:off x="1623843" y="3243890"/>
              <a:ext cx="1630897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kumimoji="1" lang="ko-KR" altLang="en-US" sz="3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함초롬바탕 확장" panose="02030504000101010101" pitchFamily="18" charset="-127"/>
                  <a:ea typeface="함초롬바탕 확장" panose="02030504000101010101" pitchFamily="18" charset="-127"/>
                  <a:cs typeface="Nanum Gothic"/>
                </a:rPr>
                <a:t>송 지영</a:t>
              </a:r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5C1E8935-E692-4A14-80E2-024DF07E2EF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565515" y="1859822"/>
              <a:ext cx="1266824" cy="1285875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8230F95D-8C96-482A-8A14-7BD681B540E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805883" y="1869346"/>
              <a:ext cx="1266825" cy="1244795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24258FDD-DDF9-4990-A764-F2241F619CB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655128" y="1869347"/>
              <a:ext cx="1266824" cy="1276350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E7D8742F-0742-4275-889F-9577878209F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781207" y="1859822"/>
              <a:ext cx="1266824" cy="1276350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D123B80-BABF-41AF-AC0E-72D6BAFF96F2}"/>
                </a:ext>
              </a:extLst>
            </p:cNvPr>
            <p:cNvSpPr txBox="1"/>
            <p:nvPr/>
          </p:nvSpPr>
          <p:spPr>
            <a:xfrm>
              <a:off x="3641427" y="3243890"/>
              <a:ext cx="1630897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kumimoji="1" lang="ko-KR" altLang="en-US" sz="3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함초롬바탕 확장" panose="02030504000101010101" pitchFamily="18" charset="-127"/>
                  <a:ea typeface="함초롬바탕 확장" panose="02030504000101010101" pitchFamily="18" charset="-127"/>
                  <a:cs typeface="Nanum Gothic"/>
                </a:rPr>
                <a:t>정 규진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C44E4FF-30B7-40BB-AB41-EA250A4894B8}"/>
                </a:ext>
              </a:extLst>
            </p:cNvPr>
            <p:cNvSpPr txBox="1"/>
            <p:nvPr/>
          </p:nvSpPr>
          <p:spPr>
            <a:xfrm>
              <a:off x="5482615" y="3243890"/>
              <a:ext cx="1630897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kumimoji="1" lang="ko-KR" altLang="en-US" sz="3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함초롬바탕 확장" panose="02030504000101010101" pitchFamily="18" charset="-127"/>
                  <a:ea typeface="함초롬바탕 확장" panose="02030504000101010101" pitchFamily="18" charset="-127"/>
                  <a:cs typeface="Nanum Gothic"/>
                </a:rPr>
                <a:t>장 하림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0B6492C-8FD6-46FA-9D3B-128384D7F2FF}"/>
                </a:ext>
              </a:extLst>
            </p:cNvPr>
            <p:cNvSpPr txBox="1"/>
            <p:nvPr/>
          </p:nvSpPr>
          <p:spPr>
            <a:xfrm>
              <a:off x="7378715" y="3243890"/>
              <a:ext cx="1630897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kumimoji="1" lang="ko-KR" altLang="en-US" sz="3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함초롬바탕 확장" panose="02030504000101010101" pitchFamily="18" charset="-127"/>
                  <a:ea typeface="함초롬바탕 확장" panose="02030504000101010101" pitchFamily="18" charset="-127"/>
                  <a:cs typeface="Nanum Gothic"/>
                </a:rPr>
                <a:t>임 영택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C33322E-01D0-4CE9-8FC9-2E28F0DDACDE}"/>
                </a:ext>
              </a:extLst>
            </p:cNvPr>
            <p:cNvSpPr txBox="1"/>
            <p:nvPr/>
          </p:nvSpPr>
          <p:spPr>
            <a:xfrm>
              <a:off x="1753336" y="3828665"/>
              <a:ext cx="1371909" cy="7848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데이터 수집</a:t>
              </a:r>
              <a:endPara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r>
                <a:rPr lang="ko-KR" altLang="en-US" sz="15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데이터 전 처리</a:t>
              </a:r>
              <a:endPara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r>
                <a:rPr lang="ko-KR" altLang="en-US" sz="15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전체 흐름 분석</a:t>
              </a:r>
              <a:endPara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BB3B121-C64E-481D-B91B-193794B2A6C2}"/>
                </a:ext>
              </a:extLst>
            </p:cNvPr>
            <p:cNvSpPr txBox="1"/>
            <p:nvPr/>
          </p:nvSpPr>
          <p:spPr>
            <a:xfrm>
              <a:off x="3781207" y="3828665"/>
              <a:ext cx="1371909" cy="7848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모델링 분석</a:t>
              </a:r>
              <a:endPara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r>
                <a:rPr lang="ko-KR" altLang="en-US" sz="15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모델링 검증</a:t>
              </a:r>
              <a:endPara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r>
                <a:rPr lang="ko-KR" altLang="en-US" sz="15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웹 담당</a:t>
              </a:r>
              <a:endPara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9357E76-3474-4118-B670-9DCF4BF8B993}"/>
                </a:ext>
              </a:extLst>
            </p:cNvPr>
            <p:cNvSpPr txBox="1"/>
            <p:nvPr/>
          </p:nvSpPr>
          <p:spPr>
            <a:xfrm>
              <a:off x="5612108" y="3828665"/>
              <a:ext cx="1371909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데이터 전 처리</a:t>
              </a:r>
              <a:endPara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r>
                <a:rPr lang="ko-KR" altLang="en-US" sz="15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데이터 시각화</a:t>
              </a:r>
              <a:endPara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7564636-2F69-4ADF-80ED-C79A8A4187B9}"/>
                </a:ext>
              </a:extLst>
            </p:cNvPr>
            <p:cNvSpPr txBox="1"/>
            <p:nvPr/>
          </p:nvSpPr>
          <p:spPr>
            <a:xfrm>
              <a:off x="7508208" y="3828665"/>
              <a:ext cx="1501404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프로젝트 매니저</a:t>
              </a:r>
              <a:endPara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6C63E1FC-968F-4573-8B8E-9ABC4FECFC7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805884" y="1869345"/>
              <a:ext cx="1266824" cy="1244795"/>
            </a:xfrm>
            <a:prstGeom prst="rect">
              <a:avLst/>
            </a:prstGeom>
          </p:spPr>
        </p:pic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612153C0-47CB-4C56-9689-93D68484FC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655129" y="1859823"/>
              <a:ext cx="1266824" cy="1285874"/>
            </a:xfrm>
            <a:prstGeom prst="rect">
              <a:avLst/>
            </a:prstGeom>
          </p:spPr>
        </p:pic>
      </p:grpSp>
      <p:sp>
        <p:nvSpPr>
          <p:cNvPr id="27" name="타원 26">
            <a:extLst>
              <a:ext uri="{FF2B5EF4-FFF2-40B4-BE49-F238E27FC236}">
                <a16:creationId xmlns:a16="http://schemas.microsoft.com/office/drawing/2014/main" id="{4630E8DA-9A5B-45D1-ACFB-D7C91E26534D}"/>
              </a:ext>
            </a:extLst>
          </p:cNvPr>
          <p:cNvSpPr/>
          <p:nvPr/>
        </p:nvSpPr>
        <p:spPr>
          <a:xfrm>
            <a:off x="-536713" y="109330"/>
            <a:ext cx="258417" cy="6659218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50000"/>
                </a:scheme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C122383C-AC7B-41AD-BF3D-55C638793E67}"/>
              </a:ext>
            </a:extLst>
          </p:cNvPr>
          <p:cNvSpPr/>
          <p:nvPr/>
        </p:nvSpPr>
        <p:spPr>
          <a:xfrm>
            <a:off x="12298017" y="99391"/>
            <a:ext cx="258417" cy="6659218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50000"/>
                </a:scheme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1.11111E-6 L 1.03333 -0.01875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1667" y="-94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0 L -1.0526 0.00139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316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:a16="http://schemas.microsoft.com/office/drawing/2014/main" id="{9415BF50-4338-4977-89E7-B9BD3F735145}"/>
              </a:ext>
            </a:extLst>
          </p:cNvPr>
          <p:cNvGrpSpPr/>
          <p:nvPr/>
        </p:nvGrpSpPr>
        <p:grpSpPr>
          <a:xfrm>
            <a:off x="406401" y="-38000"/>
            <a:ext cx="7895934" cy="1862048"/>
            <a:chOff x="43544" y="-114790"/>
            <a:chExt cx="7895934" cy="1862048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A746785D-357E-45F8-9D01-C3ED5DD3C81A}"/>
                </a:ext>
              </a:extLst>
            </p:cNvPr>
            <p:cNvGrpSpPr/>
            <p:nvPr/>
          </p:nvGrpSpPr>
          <p:grpSpPr>
            <a:xfrm>
              <a:off x="43544" y="1290207"/>
              <a:ext cx="1611086" cy="277336"/>
              <a:chOff x="101600" y="1867251"/>
              <a:chExt cx="1759045" cy="215728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424003B5-35E3-4B2E-9E5C-8781DF1B928F}"/>
                  </a:ext>
                </a:extLst>
              </p:cNvPr>
              <p:cNvSpPr/>
              <p:nvPr/>
            </p:nvSpPr>
            <p:spPr>
              <a:xfrm>
                <a:off x="218520" y="1900860"/>
                <a:ext cx="1642125" cy="182119"/>
              </a:xfrm>
              <a:prstGeom prst="rect">
                <a:avLst/>
              </a:prstGeom>
              <a:solidFill>
                <a:srgbClr val="FF6600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44D38D40-E6C8-469F-A884-8C56F583AAB5}"/>
                  </a:ext>
                </a:extLst>
              </p:cNvPr>
              <p:cNvSpPr/>
              <p:nvPr/>
            </p:nvSpPr>
            <p:spPr>
              <a:xfrm>
                <a:off x="101600" y="1867251"/>
                <a:ext cx="1643485" cy="149819"/>
              </a:xfrm>
              <a:prstGeom prst="rect">
                <a:avLst/>
              </a:prstGeom>
              <a:solidFill>
                <a:srgbClr val="FF660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7E966ACF-61E7-4F0C-B336-24790316C4C1}"/>
                </a:ext>
              </a:extLst>
            </p:cNvPr>
            <p:cNvGrpSpPr/>
            <p:nvPr/>
          </p:nvGrpSpPr>
          <p:grpSpPr>
            <a:xfrm>
              <a:off x="101600" y="-114790"/>
              <a:ext cx="7837878" cy="1862048"/>
              <a:chOff x="170551" y="-79634"/>
              <a:chExt cx="7837878" cy="1862048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2AA4E5B-E24F-4C79-B0FE-6194BFBCAEF1}"/>
                  </a:ext>
                </a:extLst>
              </p:cNvPr>
              <p:cNvSpPr txBox="1"/>
              <p:nvPr/>
            </p:nvSpPr>
            <p:spPr>
              <a:xfrm>
                <a:off x="170551" y="-79634"/>
                <a:ext cx="2195280" cy="1862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5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03</a:t>
                </a:r>
                <a:endParaRPr lang="ko-KR" altLang="en-US" sz="11500" dirty="0">
                  <a:ln>
                    <a:solidFill>
                      <a:schemeClr val="tx1">
                        <a:lumMod val="75000"/>
                        <a:lumOff val="25000"/>
                        <a:alpha val="7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Impact" panose="020B0806030902050204" pitchFamily="34" charset="0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0DAB750B-1B41-47D3-A9CE-32554D957298}"/>
                  </a:ext>
                </a:extLst>
              </p:cNvPr>
              <p:cNvGrpSpPr/>
              <p:nvPr/>
            </p:nvGrpSpPr>
            <p:grpSpPr>
              <a:xfrm>
                <a:off x="1738086" y="305207"/>
                <a:ext cx="6270343" cy="1025011"/>
                <a:chOff x="1738086" y="305207"/>
                <a:chExt cx="6270343" cy="1025011"/>
              </a:xfrm>
            </p:grpSpPr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9442EA1C-89D2-42AC-99D3-E530F6849972}"/>
                    </a:ext>
                  </a:extLst>
                </p:cNvPr>
                <p:cNvSpPr txBox="1"/>
                <p:nvPr/>
              </p:nvSpPr>
              <p:spPr>
                <a:xfrm>
                  <a:off x="1738090" y="305207"/>
                  <a:ext cx="3048004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4000" dirty="0">
                      <a:ln>
                        <a:solidFill>
                          <a:schemeClr val="tx1">
                            <a:lumMod val="75000"/>
                            <a:lumOff val="25000"/>
                            <a:alpha val="7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Impact" panose="020B0806030902050204" pitchFamily="34" charset="0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분석결과</a:t>
                  </a:r>
                  <a:endParaRPr lang="en-US" altLang="ko-KR" sz="40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6E7B5614-1317-4453-9623-220F138F3B1E}"/>
                    </a:ext>
                  </a:extLst>
                </p:cNvPr>
                <p:cNvSpPr txBox="1"/>
                <p:nvPr/>
              </p:nvSpPr>
              <p:spPr>
                <a:xfrm>
                  <a:off x="1738086" y="926005"/>
                  <a:ext cx="6270343" cy="40421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endParaRPr lang="en-US" altLang="ko-KR" sz="16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</p:grp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64CCC4A5-CC9F-4F57-84DD-E48B05365CB0}"/>
              </a:ext>
            </a:extLst>
          </p:cNvPr>
          <p:cNvSpPr txBox="1"/>
          <p:nvPr/>
        </p:nvSpPr>
        <p:spPr>
          <a:xfrm>
            <a:off x="2031993" y="967639"/>
            <a:ext cx="53303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감귤산업 분석결과</a:t>
            </a:r>
            <a:endParaRPr lang="en-US" altLang="ko-KR" sz="2000" dirty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조선일보명조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95210450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:a16="http://schemas.microsoft.com/office/drawing/2014/main" id="{9415BF50-4338-4977-89E7-B9BD3F735145}"/>
              </a:ext>
            </a:extLst>
          </p:cNvPr>
          <p:cNvGrpSpPr/>
          <p:nvPr/>
        </p:nvGrpSpPr>
        <p:grpSpPr>
          <a:xfrm>
            <a:off x="406401" y="-38000"/>
            <a:ext cx="7895934" cy="1862048"/>
            <a:chOff x="43544" y="-114790"/>
            <a:chExt cx="7895934" cy="1862048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A746785D-357E-45F8-9D01-C3ED5DD3C81A}"/>
                </a:ext>
              </a:extLst>
            </p:cNvPr>
            <p:cNvGrpSpPr/>
            <p:nvPr/>
          </p:nvGrpSpPr>
          <p:grpSpPr>
            <a:xfrm>
              <a:off x="43544" y="1290207"/>
              <a:ext cx="1611086" cy="277336"/>
              <a:chOff x="101600" y="1867251"/>
              <a:chExt cx="1759045" cy="215728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424003B5-35E3-4B2E-9E5C-8781DF1B928F}"/>
                  </a:ext>
                </a:extLst>
              </p:cNvPr>
              <p:cNvSpPr/>
              <p:nvPr/>
            </p:nvSpPr>
            <p:spPr>
              <a:xfrm>
                <a:off x="218520" y="1900860"/>
                <a:ext cx="1642125" cy="182119"/>
              </a:xfrm>
              <a:prstGeom prst="rect">
                <a:avLst/>
              </a:prstGeom>
              <a:solidFill>
                <a:srgbClr val="FF6600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44D38D40-E6C8-469F-A884-8C56F583AAB5}"/>
                  </a:ext>
                </a:extLst>
              </p:cNvPr>
              <p:cNvSpPr/>
              <p:nvPr/>
            </p:nvSpPr>
            <p:spPr>
              <a:xfrm>
                <a:off x="101600" y="1867251"/>
                <a:ext cx="1643485" cy="149819"/>
              </a:xfrm>
              <a:prstGeom prst="rect">
                <a:avLst/>
              </a:prstGeom>
              <a:solidFill>
                <a:srgbClr val="FF660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7E966ACF-61E7-4F0C-B336-24790316C4C1}"/>
                </a:ext>
              </a:extLst>
            </p:cNvPr>
            <p:cNvGrpSpPr/>
            <p:nvPr/>
          </p:nvGrpSpPr>
          <p:grpSpPr>
            <a:xfrm>
              <a:off x="101600" y="-114790"/>
              <a:ext cx="7837878" cy="1862048"/>
              <a:chOff x="170551" y="-79634"/>
              <a:chExt cx="7837878" cy="1862048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2AA4E5B-E24F-4C79-B0FE-6194BFBCAEF1}"/>
                  </a:ext>
                </a:extLst>
              </p:cNvPr>
              <p:cNvSpPr txBox="1"/>
              <p:nvPr/>
            </p:nvSpPr>
            <p:spPr>
              <a:xfrm>
                <a:off x="170551" y="-79634"/>
                <a:ext cx="2195280" cy="1862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5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03</a:t>
                </a:r>
                <a:endParaRPr lang="ko-KR" altLang="en-US" sz="11500" dirty="0">
                  <a:ln>
                    <a:solidFill>
                      <a:schemeClr val="tx1">
                        <a:lumMod val="75000"/>
                        <a:lumOff val="25000"/>
                        <a:alpha val="7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Impact" panose="020B0806030902050204" pitchFamily="34" charset="0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0DAB750B-1B41-47D3-A9CE-32554D957298}"/>
                  </a:ext>
                </a:extLst>
              </p:cNvPr>
              <p:cNvGrpSpPr/>
              <p:nvPr/>
            </p:nvGrpSpPr>
            <p:grpSpPr>
              <a:xfrm>
                <a:off x="1738086" y="305207"/>
                <a:ext cx="6270343" cy="1025011"/>
                <a:chOff x="1738086" y="305207"/>
                <a:chExt cx="6270343" cy="1025011"/>
              </a:xfrm>
            </p:grpSpPr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9442EA1C-89D2-42AC-99D3-E530F6849972}"/>
                    </a:ext>
                  </a:extLst>
                </p:cNvPr>
                <p:cNvSpPr txBox="1"/>
                <p:nvPr/>
              </p:nvSpPr>
              <p:spPr>
                <a:xfrm>
                  <a:off x="1738090" y="305207"/>
                  <a:ext cx="3048004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4000" dirty="0">
                      <a:ln>
                        <a:solidFill>
                          <a:schemeClr val="tx1">
                            <a:lumMod val="75000"/>
                            <a:lumOff val="25000"/>
                            <a:alpha val="7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Impact" panose="020B0806030902050204" pitchFamily="34" charset="0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분석결과</a:t>
                  </a:r>
                  <a:endParaRPr lang="en-US" altLang="ko-KR" sz="40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6E7B5614-1317-4453-9623-220F138F3B1E}"/>
                    </a:ext>
                  </a:extLst>
                </p:cNvPr>
                <p:cNvSpPr txBox="1"/>
                <p:nvPr/>
              </p:nvSpPr>
              <p:spPr>
                <a:xfrm>
                  <a:off x="1738086" y="926005"/>
                  <a:ext cx="6270343" cy="40421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endParaRPr lang="en-US" altLang="ko-KR" sz="16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</p:grp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64CCC4A5-CC9F-4F57-84DD-E48B05365CB0}"/>
              </a:ext>
            </a:extLst>
          </p:cNvPr>
          <p:cNvSpPr txBox="1"/>
          <p:nvPr/>
        </p:nvSpPr>
        <p:spPr>
          <a:xfrm>
            <a:off x="2031993" y="967639"/>
            <a:ext cx="53303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감귤산업 분석결과</a:t>
            </a:r>
            <a:endParaRPr lang="en-US" altLang="ko-KR" sz="2000" dirty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조선일보명조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4243853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:a16="http://schemas.microsoft.com/office/drawing/2014/main" id="{9415BF50-4338-4977-89E7-B9BD3F735145}"/>
              </a:ext>
            </a:extLst>
          </p:cNvPr>
          <p:cNvGrpSpPr/>
          <p:nvPr/>
        </p:nvGrpSpPr>
        <p:grpSpPr>
          <a:xfrm>
            <a:off x="406401" y="-38000"/>
            <a:ext cx="7895934" cy="1862048"/>
            <a:chOff x="43544" y="-114790"/>
            <a:chExt cx="7895934" cy="1862048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A746785D-357E-45F8-9D01-C3ED5DD3C81A}"/>
                </a:ext>
              </a:extLst>
            </p:cNvPr>
            <p:cNvGrpSpPr/>
            <p:nvPr/>
          </p:nvGrpSpPr>
          <p:grpSpPr>
            <a:xfrm>
              <a:off x="43544" y="1290207"/>
              <a:ext cx="1611086" cy="277336"/>
              <a:chOff x="101600" y="1867251"/>
              <a:chExt cx="1759045" cy="215728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424003B5-35E3-4B2E-9E5C-8781DF1B928F}"/>
                  </a:ext>
                </a:extLst>
              </p:cNvPr>
              <p:cNvSpPr/>
              <p:nvPr/>
            </p:nvSpPr>
            <p:spPr>
              <a:xfrm>
                <a:off x="218520" y="1900860"/>
                <a:ext cx="1642125" cy="182119"/>
              </a:xfrm>
              <a:prstGeom prst="rect">
                <a:avLst/>
              </a:prstGeom>
              <a:solidFill>
                <a:srgbClr val="FF6600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44D38D40-E6C8-469F-A884-8C56F583AAB5}"/>
                  </a:ext>
                </a:extLst>
              </p:cNvPr>
              <p:cNvSpPr/>
              <p:nvPr/>
            </p:nvSpPr>
            <p:spPr>
              <a:xfrm>
                <a:off x="101600" y="1867251"/>
                <a:ext cx="1643485" cy="149819"/>
              </a:xfrm>
              <a:prstGeom prst="rect">
                <a:avLst/>
              </a:prstGeom>
              <a:solidFill>
                <a:srgbClr val="FF660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7E966ACF-61E7-4F0C-B336-24790316C4C1}"/>
                </a:ext>
              </a:extLst>
            </p:cNvPr>
            <p:cNvGrpSpPr/>
            <p:nvPr/>
          </p:nvGrpSpPr>
          <p:grpSpPr>
            <a:xfrm>
              <a:off x="101600" y="-114790"/>
              <a:ext cx="7837878" cy="1862048"/>
              <a:chOff x="170551" y="-79634"/>
              <a:chExt cx="7837878" cy="1862048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2AA4E5B-E24F-4C79-B0FE-6194BFBCAEF1}"/>
                  </a:ext>
                </a:extLst>
              </p:cNvPr>
              <p:cNvSpPr txBox="1"/>
              <p:nvPr/>
            </p:nvSpPr>
            <p:spPr>
              <a:xfrm>
                <a:off x="170551" y="-79634"/>
                <a:ext cx="2195280" cy="1862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5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04</a:t>
                </a:r>
                <a:endParaRPr lang="ko-KR" altLang="en-US" sz="11500" dirty="0">
                  <a:ln>
                    <a:solidFill>
                      <a:schemeClr val="tx1">
                        <a:lumMod val="75000"/>
                        <a:lumOff val="25000"/>
                        <a:alpha val="7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Impact" panose="020B0806030902050204" pitchFamily="34" charset="0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0DAB750B-1B41-47D3-A9CE-32554D957298}"/>
                  </a:ext>
                </a:extLst>
              </p:cNvPr>
              <p:cNvGrpSpPr/>
              <p:nvPr/>
            </p:nvGrpSpPr>
            <p:grpSpPr>
              <a:xfrm>
                <a:off x="1738086" y="305207"/>
                <a:ext cx="6270343" cy="1025011"/>
                <a:chOff x="1738086" y="305207"/>
                <a:chExt cx="6270343" cy="1025011"/>
              </a:xfrm>
            </p:grpSpPr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9442EA1C-89D2-42AC-99D3-E530F6849972}"/>
                    </a:ext>
                  </a:extLst>
                </p:cNvPr>
                <p:cNvSpPr txBox="1"/>
                <p:nvPr/>
              </p:nvSpPr>
              <p:spPr>
                <a:xfrm>
                  <a:off x="1738090" y="305207"/>
                  <a:ext cx="3048004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4000" dirty="0">
                      <a:ln>
                        <a:solidFill>
                          <a:schemeClr val="tx1">
                            <a:lumMod val="75000"/>
                            <a:lumOff val="25000"/>
                            <a:alpha val="7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Impact" panose="020B0806030902050204" pitchFamily="34" charset="0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분석결론</a:t>
                  </a:r>
                  <a:endParaRPr lang="en-US" altLang="ko-KR" sz="40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6E7B5614-1317-4453-9623-220F138F3B1E}"/>
                    </a:ext>
                  </a:extLst>
                </p:cNvPr>
                <p:cNvSpPr txBox="1"/>
                <p:nvPr/>
              </p:nvSpPr>
              <p:spPr>
                <a:xfrm>
                  <a:off x="1738086" y="926005"/>
                  <a:ext cx="6270343" cy="40421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endParaRPr lang="en-US" altLang="ko-KR" sz="16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</p:grp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64CCC4A5-CC9F-4F57-84DD-E48B05365CB0}"/>
              </a:ext>
            </a:extLst>
          </p:cNvPr>
          <p:cNvSpPr txBox="1"/>
          <p:nvPr/>
        </p:nvSpPr>
        <p:spPr>
          <a:xfrm>
            <a:off x="2031993" y="967639"/>
            <a:ext cx="53303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분석 </a:t>
            </a:r>
            <a:r>
              <a:rPr lang="ko-KR" altLang="en-US" sz="2000" dirty="0" err="1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차별점</a:t>
            </a:r>
            <a:r>
              <a:rPr lang="ko-KR" altLang="en-US" sz="20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 및 한계</a:t>
            </a:r>
            <a:endParaRPr lang="en-US" altLang="ko-KR" sz="2000" dirty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조선일보명조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5188323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41455" y="2280668"/>
            <a:ext cx="2323072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8000" dirty="0">
                <a:solidFill>
                  <a:srgbClr val="FFC000"/>
                </a:solidFill>
                <a:latin typeface="Giddyup Std" charset="0"/>
                <a:ea typeface="Giddyup Std" charset="0"/>
                <a:cs typeface="Giddyup Std" charset="0"/>
              </a:rPr>
              <a:t>Thank</a:t>
            </a:r>
          </a:p>
          <a:p>
            <a:r>
              <a:rPr kumimoji="1" lang="en-US" altLang="ko-KR" sz="8000" dirty="0">
                <a:solidFill>
                  <a:srgbClr val="FFC000"/>
                </a:solidFill>
                <a:latin typeface="Giddyup Std" charset="0"/>
                <a:ea typeface="Giddyup Std" charset="0"/>
                <a:cs typeface="Giddyup Std" charset="0"/>
              </a:rPr>
              <a:t>YOU</a:t>
            </a:r>
            <a:endParaRPr kumimoji="1" lang="ko-KR" altLang="en-US" sz="8000" dirty="0">
              <a:solidFill>
                <a:srgbClr val="FFC000"/>
              </a:solidFill>
              <a:latin typeface="Giddyup Std" charset="0"/>
              <a:ea typeface="Giddyup Std" charset="0"/>
              <a:cs typeface="Giddyup St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25468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83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73000489-11DF-4C16-BE0A-1CF21733917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61" t="9874" r="38636" b="36450"/>
          <a:stretch/>
        </p:blipFill>
        <p:spPr>
          <a:xfrm>
            <a:off x="-110871" y="-60500"/>
            <a:ext cx="1843756" cy="205457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B079FB3-F5E5-429E-95EA-D876C436DA0F}"/>
              </a:ext>
            </a:extLst>
          </p:cNvPr>
          <p:cNvSpPr txBox="1"/>
          <p:nvPr/>
        </p:nvSpPr>
        <p:spPr>
          <a:xfrm>
            <a:off x="526144" y="1399810"/>
            <a:ext cx="648788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dirty="0">
                <a:ln>
                  <a:solidFill>
                    <a:schemeClr val="bg1">
                      <a:alpha val="70000"/>
                    </a:schemeClr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  <a:ea typeface="1훈점보맘보 B" panose="02020603020101020101" pitchFamily="18" charset="-127"/>
              </a:rPr>
              <a:t>CONTENTS.</a:t>
            </a:r>
            <a:endParaRPr lang="ko-KR" altLang="en-US" sz="8000" dirty="0">
              <a:ln>
                <a:solidFill>
                  <a:schemeClr val="bg1">
                    <a:alpha val="70000"/>
                  </a:schemeClr>
                </a:solidFill>
              </a:ln>
              <a:solidFill>
                <a:schemeClr val="bg1"/>
              </a:solidFill>
              <a:latin typeface="Impact" panose="020B0806030902050204" pitchFamily="34" charset="0"/>
              <a:ea typeface="1훈점보맘보 B" panose="02020603020101020101" pitchFamily="18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85377A53-5D5F-4A6D-9EBE-262A3649DCF2}"/>
              </a:ext>
            </a:extLst>
          </p:cNvPr>
          <p:cNvGrpSpPr/>
          <p:nvPr/>
        </p:nvGrpSpPr>
        <p:grpSpPr>
          <a:xfrm>
            <a:off x="736604" y="2928242"/>
            <a:ext cx="2627086" cy="1704213"/>
            <a:chOff x="827315" y="2449271"/>
            <a:chExt cx="2627086" cy="1704213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0296C87-879B-4E1F-95E7-BE12B9632991}"/>
                </a:ext>
              </a:extLst>
            </p:cNvPr>
            <p:cNvSpPr txBox="1"/>
            <p:nvPr/>
          </p:nvSpPr>
          <p:spPr>
            <a:xfrm>
              <a:off x="1313544" y="2449271"/>
              <a:ext cx="1705427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600" dirty="0">
                  <a:ln>
                    <a:solidFill>
                      <a:schemeClr val="bg1">
                        <a:alpha val="70000"/>
                      </a:schemeClr>
                    </a:solidFill>
                  </a:ln>
                  <a:solidFill>
                    <a:schemeClr val="bg1"/>
                  </a:solidFill>
                  <a:latin typeface="Impact" panose="020B0806030902050204" pitchFamily="34" charset="0"/>
                  <a:ea typeface="1훈점보맘보 B" panose="02020603020101020101" pitchFamily="18" charset="-127"/>
                </a:rPr>
                <a:t>01.</a:t>
              </a:r>
              <a:endParaRPr lang="ko-KR" altLang="en-US" sz="6600" dirty="0">
                <a:ln>
                  <a:solidFill>
                    <a:schemeClr val="bg1">
                      <a:alpha val="70000"/>
                    </a:schemeClr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  <a:ea typeface="1훈점보맘보 B" panose="02020603020101020101" pitchFamily="18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4FDA5DF-5C24-4F20-87D2-CB83A0AB2B5F}"/>
                </a:ext>
              </a:extLst>
            </p:cNvPr>
            <p:cNvSpPr txBox="1"/>
            <p:nvPr/>
          </p:nvSpPr>
          <p:spPr>
            <a:xfrm>
              <a:off x="827315" y="3507153"/>
              <a:ext cx="2627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dirty="0">
                  <a:ln>
                    <a:solidFill>
                      <a:schemeClr val="bg1">
                        <a:alpha val="70000"/>
                      </a:schemeClr>
                    </a:solidFill>
                  </a:ln>
                  <a:solidFill>
                    <a:schemeClr val="bg1"/>
                  </a:solidFill>
                  <a:latin typeface="Impact" panose="020B0806030902050204" pitchFamily="34" charset="0"/>
                  <a:ea typeface="1훈점보맘보 B" panose="02020603020101020101" pitchFamily="18" charset="-127"/>
                </a:rPr>
                <a:t>분석배경</a:t>
              </a: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313452E3-FE65-4104-B514-B022E360131F}"/>
              </a:ext>
            </a:extLst>
          </p:cNvPr>
          <p:cNvGrpSpPr/>
          <p:nvPr/>
        </p:nvGrpSpPr>
        <p:grpSpPr>
          <a:xfrm>
            <a:off x="3769079" y="2928242"/>
            <a:ext cx="2393306" cy="1704213"/>
            <a:chOff x="863542" y="2449271"/>
            <a:chExt cx="2393306" cy="1704213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3DA4807-5F9E-4DC9-B635-8F2D5F0FFF73}"/>
                </a:ext>
              </a:extLst>
            </p:cNvPr>
            <p:cNvSpPr txBox="1"/>
            <p:nvPr/>
          </p:nvSpPr>
          <p:spPr>
            <a:xfrm>
              <a:off x="1008744" y="2449271"/>
              <a:ext cx="1705427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600" dirty="0">
                  <a:ln>
                    <a:solidFill>
                      <a:schemeClr val="bg1">
                        <a:alpha val="70000"/>
                      </a:schemeClr>
                    </a:solidFill>
                  </a:ln>
                  <a:solidFill>
                    <a:schemeClr val="bg1"/>
                  </a:solidFill>
                  <a:latin typeface="Impact" panose="020B0806030902050204" pitchFamily="34" charset="0"/>
                  <a:ea typeface="1훈점보맘보 B" panose="02020603020101020101" pitchFamily="18" charset="-127"/>
                </a:rPr>
                <a:t>02.</a:t>
              </a:r>
              <a:endParaRPr lang="ko-KR" altLang="en-US" sz="6600" dirty="0">
                <a:ln>
                  <a:solidFill>
                    <a:schemeClr val="bg1">
                      <a:alpha val="70000"/>
                    </a:schemeClr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  <a:ea typeface="1훈점보맘보 B" panose="02020603020101020101" pitchFamily="18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3C03B42-FD18-4508-8152-B5A205216B23}"/>
                </a:ext>
              </a:extLst>
            </p:cNvPr>
            <p:cNvSpPr txBox="1"/>
            <p:nvPr/>
          </p:nvSpPr>
          <p:spPr>
            <a:xfrm>
              <a:off x="863542" y="3507153"/>
              <a:ext cx="239330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dirty="0">
                  <a:ln>
                    <a:solidFill>
                      <a:schemeClr val="bg1">
                        <a:alpha val="70000"/>
                      </a:schemeClr>
                    </a:solidFill>
                  </a:ln>
                  <a:solidFill>
                    <a:schemeClr val="bg1"/>
                  </a:solidFill>
                  <a:latin typeface="Impact" panose="020B0806030902050204" pitchFamily="34" charset="0"/>
                  <a:ea typeface="1훈점보맘보 B" panose="02020603020101020101" pitchFamily="18" charset="-127"/>
                </a:rPr>
                <a:t>분석과정</a:t>
              </a: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E05E4B11-D672-492F-9761-3C64A847BBE1}"/>
              </a:ext>
            </a:extLst>
          </p:cNvPr>
          <p:cNvGrpSpPr/>
          <p:nvPr/>
        </p:nvGrpSpPr>
        <p:grpSpPr>
          <a:xfrm>
            <a:off x="6674613" y="2928242"/>
            <a:ext cx="2464970" cy="1704213"/>
            <a:chOff x="1051162" y="2449271"/>
            <a:chExt cx="2464970" cy="1704213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73EB324-95F2-46C8-B299-47F3A5E9A0BD}"/>
                </a:ext>
              </a:extLst>
            </p:cNvPr>
            <p:cNvSpPr txBox="1"/>
            <p:nvPr/>
          </p:nvSpPr>
          <p:spPr>
            <a:xfrm>
              <a:off x="1294272" y="2449271"/>
              <a:ext cx="1705427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600" dirty="0">
                  <a:ln>
                    <a:solidFill>
                      <a:schemeClr val="bg1">
                        <a:alpha val="70000"/>
                      </a:schemeClr>
                    </a:solidFill>
                  </a:ln>
                  <a:solidFill>
                    <a:schemeClr val="bg1"/>
                  </a:solidFill>
                  <a:latin typeface="Impact" panose="020B0806030902050204" pitchFamily="34" charset="0"/>
                  <a:ea typeface="1훈점보맘보 B" panose="02020603020101020101" pitchFamily="18" charset="-127"/>
                </a:rPr>
                <a:t>03.</a:t>
              </a:r>
              <a:endParaRPr lang="ko-KR" altLang="en-US" sz="6600" dirty="0">
                <a:ln>
                  <a:solidFill>
                    <a:schemeClr val="bg1">
                      <a:alpha val="70000"/>
                    </a:schemeClr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  <a:ea typeface="1훈점보맘보 B" panose="02020603020101020101" pitchFamily="18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60B11AB-C95F-49AA-A304-BEE60A002607}"/>
                </a:ext>
              </a:extLst>
            </p:cNvPr>
            <p:cNvSpPr txBox="1"/>
            <p:nvPr/>
          </p:nvSpPr>
          <p:spPr>
            <a:xfrm>
              <a:off x="1051162" y="3507153"/>
              <a:ext cx="246497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dirty="0">
                  <a:ln>
                    <a:solidFill>
                      <a:schemeClr val="bg1">
                        <a:alpha val="70000"/>
                      </a:schemeClr>
                    </a:solidFill>
                  </a:ln>
                  <a:solidFill>
                    <a:schemeClr val="bg1"/>
                  </a:solidFill>
                  <a:latin typeface="Impact" panose="020B0806030902050204" pitchFamily="34" charset="0"/>
                  <a:ea typeface="1훈점보맘보 B" panose="02020603020101020101" pitchFamily="18" charset="-127"/>
                </a:rPr>
                <a:t>분석결과</a:t>
              </a:r>
            </a:p>
          </p:txBody>
        </p: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299147A-8854-4D52-AAF9-A9A525D5980C}"/>
              </a:ext>
            </a:extLst>
          </p:cNvPr>
          <p:cNvSpPr/>
          <p:nvPr/>
        </p:nvSpPr>
        <p:spPr>
          <a:xfrm>
            <a:off x="667657" y="2815771"/>
            <a:ext cx="11016345" cy="580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Impact" panose="020B0806030902050204" pitchFamily="34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922D74-16EF-46C8-B202-FBB6EAD521AD}"/>
              </a:ext>
            </a:extLst>
          </p:cNvPr>
          <p:cNvSpPr/>
          <p:nvPr/>
        </p:nvSpPr>
        <p:spPr>
          <a:xfrm>
            <a:off x="667657" y="4701383"/>
            <a:ext cx="11016345" cy="580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Impact" panose="020B0806030902050204" pitchFamily="34" charset="0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D256D35C-E601-4D1A-A4D3-13DF4604D1A8}"/>
              </a:ext>
            </a:extLst>
          </p:cNvPr>
          <p:cNvCxnSpPr/>
          <p:nvPr/>
        </p:nvCxnSpPr>
        <p:spPr>
          <a:xfrm>
            <a:off x="667657" y="2743199"/>
            <a:ext cx="11016345" cy="0"/>
          </a:xfrm>
          <a:prstGeom prst="line">
            <a:avLst/>
          </a:prstGeom>
          <a:ln w="19050" cmpd="sng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7329E44F-771C-4C68-9B60-2024C128E13A}"/>
              </a:ext>
            </a:extLst>
          </p:cNvPr>
          <p:cNvCxnSpPr/>
          <p:nvPr/>
        </p:nvCxnSpPr>
        <p:spPr>
          <a:xfrm>
            <a:off x="667657" y="4891314"/>
            <a:ext cx="11016345" cy="0"/>
          </a:xfrm>
          <a:prstGeom prst="line">
            <a:avLst/>
          </a:prstGeom>
          <a:ln w="19050" cmpd="sng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F6AF76DA-56E8-4CD9-BEB8-92923D64A99F}"/>
              </a:ext>
            </a:extLst>
          </p:cNvPr>
          <p:cNvGrpSpPr/>
          <p:nvPr/>
        </p:nvGrpSpPr>
        <p:grpSpPr>
          <a:xfrm>
            <a:off x="9521687" y="2921618"/>
            <a:ext cx="2294832" cy="1704213"/>
            <a:chOff x="1221300" y="2449271"/>
            <a:chExt cx="2294832" cy="1704213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E1FF484-543C-40BF-A0A3-D4E16A74001A}"/>
                </a:ext>
              </a:extLst>
            </p:cNvPr>
            <p:cNvSpPr txBox="1"/>
            <p:nvPr/>
          </p:nvSpPr>
          <p:spPr>
            <a:xfrm>
              <a:off x="1294272" y="2449271"/>
              <a:ext cx="1705427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600" dirty="0">
                  <a:ln>
                    <a:solidFill>
                      <a:schemeClr val="bg1">
                        <a:alpha val="70000"/>
                      </a:schemeClr>
                    </a:solidFill>
                  </a:ln>
                  <a:solidFill>
                    <a:schemeClr val="bg1"/>
                  </a:solidFill>
                  <a:latin typeface="Impact" panose="020B0806030902050204" pitchFamily="34" charset="0"/>
                  <a:ea typeface="1훈점보맘보 B" panose="02020603020101020101" pitchFamily="18" charset="-127"/>
                </a:rPr>
                <a:t>04.</a:t>
              </a:r>
              <a:endParaRPr lang="ko-KR" altLang="en-US" sz="6600" dirty="0">
                <a:ln>
                  <a:solidFill>
                    <a:schemeClr val="bg1">
                      <a:alpha val="70000"/>
                    </a:schemeClr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  <a:ea typeface="1훈점보맘보 B" panose="02020603020101020101" pitchFamily="18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4343933-40EA-4AD5-AF99-0C1CD5137193}"/>
                </a:ext>
              </a:extLst>
            </p:cNvPr>
            <p:cNvSpPr txBox="1"/>
            <p:nvPr/>
          </p:nvSpPr>
          <p:spPr>
            <a:xfrm>
              <a:off x="1221300" y="3507153"/>
              <a:ext cx="229483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dirty="0">
                  <a:ln>
                    <a:solidFill>
                      <a:schemeClr val="bg1">
                        <a:alpha val="70000"/>
                      </a:schemeClr>
                    </a:solidFill>
                  </a:ln>
                  <a:solidFill>
                    <a:schemeClr val="bg1"/>
                  </a:solidFill>
                  <a:latin typeface="Impact" panose="020B0806030902050204" pitchFamily="34" charset="0"/>
                  <a:ea typeface="1훈점보맘보 B" panose="02020603020101020101" pitchFamily="18" charset="-127"/>
                </a:rPr>
                <a:t>결론</a:t>
              </a: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C9957FF5-58A5-4B65-85FA-1A9A8B6D392E}"/>
              </a:ext>
            </a:extLst>
          </p:cNvPr>
          <p:cNvSpPr/>
          <p:nvPr/>
        </p:nvSpPr>
        <p:spPr>
          <a:xfrm>
            <a:off x="0" y="4948478"/>
            <a:ext cx="1218795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분석목적</a:t>
            </a:r>
            <a:r>
              <a:rPr lang="en-US" altLang="ko-KR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, </a:t>
            </a:r>
            <a:r>
              <a:rPr lang="ko-KR" altLang="en-US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데이터설명 </a:t>
            </a:r>
            <a:r>
              <a:rPr lang="en-US" altLang="ko-KR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	    </a:t>
            </a:r>
            <a:r>
              <a:rPr lang="ko-KR" altLang="en-US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데이터시각화</a:t>
            </a:r>
            <a:r>
              <a:rPr lang="en-US" altLang="ko-KR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, </a:t>
            </a:r>
            <a:r>
              <a:rPr lang="ko-KR" altLang="en-US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분석개요</a:t>
            </a:r>
            <a:r>
              <a:rPr lang="en-US" altLang="ko-KR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	</a:t>
            </a:r>
            <a:r>
              <a:rPr lang="ko-KR" altLang="en-US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분류모형</a:t>
            </a:r>
            <a:r>
              <a:rPr lang="en-US" altLang="ko-KR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    	     </a:t>
            </a:r>
            <a:r>
              <a:rPr lang="ko-KR" altLang="en-US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생산량</a:t>
            </a:r>
            <a:r>
              <a:rPr lang="en-US" altLang="ko-KR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,</a:t>
            </a:r>
            <a:r>
              <a:rPr lang="ko-KR" altLang="en-US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소비량 예측</a:t>
            </a:r>
            <a:endParaRPr lang="en-US" altLang="ko-KR" sz="20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  <a:p>
            <a:pPr algn="ctr"/>
            <a:r>
              <a:rPr lang="en-US" altLang="ko-KR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					    				            </a:t>
            </a:r>
            <a:r>
              <a:rPr lang="ko-KR" altLang="en-US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분석 </a:t>
            </a:r>
            <a:r>
              <a:rPr lang="ko-KR" altLang="en-US" sz="2000" b="1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차별점</a:t>
            </a:r>
            <a:r>
              <a:rPr lang="ko-KR" altLang="en-US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 및 한계</a:t>
            </a:r>
            <a:r>
              <a:rPr lang="en-US" altLang="ko-KR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1910733239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C5F2D090-EA5F-4EC5-9889-B8760EC4315D}"/>
              </a:ext>
            </a:extLst>
          </p:cNvPr>
          <p:cNvSpPr/>
          <p:nvPr/>
        </p:nvSpPr>
        <p:spPr>
          <a:xfrm>
            <a:off x="89259" y="236166"/>
            <a:ext cx="527580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00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감귤산업의 </a:t>
            </a:r>
            <a:r>
              <a:rPr lang="ko-KR" altLang="en-US" sz="5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00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현재</a:t>
            </a:r>
            <a:endParaRPr lang="en-US" altLang="ko-KR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00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802CC376-2332-41FC-BB49-5774AB25F6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42" y="1787088"/>
            <a:ext cx="4794063" cy="430128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8C7CB87A-A415-4E0B-958B-0456D557653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 rot="676640">
            <a:off x="3565551" y="1715509"/>
            <a:ext cx="4873608" cy="342698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527001A-F60B-45E7-80EC-2018471F80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2747" y="269629"/>
            <a:ext cx="4706333" cy="3034919"/>
          </a:xfrm>
          <a:prstGeom prst="rect">
            <a:avLst/>
          </a:prstGeom>
        </p:spPr>
      </p:pic>
      <p:pic>
        <p:nvPicPr>
          <p:cNvPr id="16" name="Picture 4" descr="감귤가격 성난 농민들에 대한 이미지 검색결과">
            <a:extLst>
              <a:ext uri="{FF2B5EF4-FFF2-40B4-BE49-F238E27FC236}">
                <a16:creationId xmlns:a16="http://schemas.microsoft.com/office/drawing/2014/main" id="{A6666728-8600-49FF-AAB5-EF61BF2F8C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747" y="3367003"/>
            <a:ext cx="5370873" cy="3221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6C917DE-B590-4BB2-92B0-309F8CFA8B4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 rot="630876">
            <a:off x="8824696" y="902599"/>
            <a:ext cx="3421185" cy="3253434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그림 34">
            <a:extLst>
              <a:ext uri="{FF2B5EF4-FFF2-40B4-BE49-F238E27FC236}">
                <a16:creationId xmlns:a16="http://schemas.microsoft.com/office/drawing/2014/main" id="{658EA7FA-0643-4651-A8E3-F1792F2C74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326"/>
          <a:stretch/>
        </p:blipFill>
        <p:spPr>
          <a:xfrm>
            <a:off x="6850511" y="745439"/>
            <a:ext cx="5071452" cy="1762854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1A8F8E93-4D86-49EC-88C1-08CD69FD5C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6489" y="3576483"/>
            <a:ext cx="1173805" cy="1360582"/>
          </a:xfrm>
          <a:prstGeom prst="rect">
            <a:avLst/>
          </a:prstGeom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4E75B81C-E8F0-4BEA-A25A-14695445E3B4}"/>
              </a:ext>
            </a:extLst>
          </p:cNvPr>
          <p:cNvGrpSpPr/>
          <p:nvPr/>
        </p:nvGrpSpPr>
        <p:grpSpPr>
          <a:xfrm>
            <a:off x="4379851" y="2634411"/>
            <a:ext cx="3553937" cy="3725128"/>
            <a:chOff x="843630" y="3080523"/>
            <a:chExt cx="2376725" cy="3090738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C4E026E2-91A8-410B-ABF9-EE2C455CF5D1}"/>
                </a:ext>
              </a:extLst>
            </p:cNvPr>
            <p:cNvSpPr/>
            <p:nvPr/>
          </p:nvSpPr>
          <p:spPr>
            <a:xfrm>
              <a:off x="843630" y="5571096"/>
              <a:ext cx="2376725" cy="600165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B12444D8-C3A1-4EE1-9035-4E4CFF03C354}"/>
                </a:ext>
              </a:extLst>
            </p:cNvPr>
            <p:cNvSpPr/>
            <p:nvPr/>
          </p:nvSpPr>
          <p:spPr>
            <a:xfrm>
              <a:off x="843630" y="3080523"/>
              <a:ext cx="2376725" cy="3090738"/>
            </a:xfrm>
            <a:prstGeom prst="rect">
              <a:avLst/>
            </a:prstGeom>
            <a:noFill/>
            <a:ln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D9F3A700-3D29-4125-85DA-84C4C4120104}"/>
              </a:ext>
            </a:extLst>
          </p:cNvPr>
          <p:cNvGrpSpPr/>
          <p:nvPr/>
        </p:nvGrpSpPr>
        <p:grpSpPr>
          <a:xfrm>
            <a:off x="406401" y="-38000"/>
            <a:ext cx="6955960" cy="1862048"/>
            <a:chOff x="43544" y="-114790"/>
            <a:chExt cx="6955960" cy="1862048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C19FBF93-8E80-4F34-8A83-2137521C4B63}"/>
                </a:ext>
              </a:extLst>
            </p:cNvPr>
            <p:cNvGrpSpPr/>
            <p:nvPr/>
          </p:nvGrpSpPr>
          <p:grpSpPr>
            <a:xfrm>
              <a:off x="43544" y="1290207"/>
              <a:ext cx="1611086" cy="277336"/>
              <a:chOff x="101600" y="1867251"/>
              <a:chExt cx="1759045" cy="215728"/>
            </a:xfrm>
          </p:grpSpPr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58A9BFD4-70E7-4FE7-92C4-0137B1E622A4}"/>
                  </a:ext>
                </a:extLst>
              </p:cNvPr>
              <p:cNvSpPr/>
              <p:nvPr/>
            </p:nvSpPr>
            <p:spPr>
              <a:xfrm>
                <a:off x="218520" y="1900860"/>
                <a:ext cx="1642125" cy="182119"/>
              </a:xfrm>
              <a:prstGeom prst="rect">
                <a:avLst/>
              </a:prstGeom>
              <a:solidFill>
                <a:srgbClr val="FF6600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15276946-BC9C-417B-83AC-78B8391F770A}"/>
                  </a:ext>
                </a:extLst>
              </p:cNvPr>
              <p:cNvSpPr/>
              <p:nvPr/>
            </p:nvSpPr>
            <p:spPr>
              <a:xfrm>
                <a:off x="101600" y="1867251"/>
                <a:ext cx="1643485" cy="149819"/>
              </a:xfrm>
              <a:prstGeom prst="rect">
                <a:avLst/>
              </a:prstGeom>
              <a:solidFill>
                <a:srgbClr val="FF660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F9327A4A-D135-4A11-BEEC-914C4072549E}"/>
                </a:ext>
              </a:extLst>
            </p:cNvPr>
            <p:cNvGrpSpPr/>
            <p:nvPr/>
          </p:nvGrpSpPr>
          <p:grpSpPr>
            <a:xfrm>
              <a:off x="101600" y="-114790"/>
              <a:ext cx="6897904" cy="1862048"/>
              <a:chOff x="170551" y="-79634"/>
              <a:chExt cx="6897904" cy="1862048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2CE7D52-4095-43F6-9245-E39FD7013BA7}"/>
                  </a:ext>
                </a:extLst>
              </p:cNvPr>
              <p:cNvSpPr txBox="1"/>
              <p:nvPr/>
            </p:nvSpPr>
            <p:spPr>
              <a:xfrm>
                <a:off x="170551" y="-79634"/>
                <a:ext cx="2195280" cy="1862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5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01</a:t>
                </a:r>
                <a:endParaRPr lang="ko-KR" altLang="en-US" sz="11500" dirty="0">
                  <a:ln>
                    <a:solidFill>
                      <a:schemeClr val="tx1">
                        <a:lumMod val="75000"/>
                        <a:lumOff val="25000"/>
                        <a:alpha val="7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Impact" panose="020B0806030902050204" pitchFamily="34" charset="0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2204F225-9935-467E-8FDD-A3E01358BABA}"/>
                  </a:ext>
                </a:extLst>
              </p:cNvPr>
              <p:cNvGrpSpPr/>
              <p:nvPr/>
            </p:nvGrpSpPr>
            <p:grpSpPr>
              <a:xfrm>
                <a:off x="1738087" y="305207"/>
                <a:ext cx="5330368" cy="1020908"/>
                <a:chOff x="1738087" y="305207"/>
                <a:chExt cx="5330368" cy="1020908"/>
              </a:xfrm>
            </p:grpSpPr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903351BB-8B06-4EF1-A8D2-24EDB074DCD2}"/>
                    </a:ext>
                  </a:extLst>
                </p:cNvPr>
                <p:cNvSpPr txBox="1"/>
                <p:nvPr/>
              </p:nvSpPr>
              <p:spPr>
                <a:xfrm>
                  <a:off x="1738090" y="305207"/>
                  <a:ext cx="3048004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4000" dirty="0">
                      <a:ln>
                        <a:solidFill>
                          <a:schemeClr val="tx1">
                            <a:lumMod val="75000"/>
                            <a:lumOff val="25000"/>
                            <a:alpha val="7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Impact" panose="020B0806030902050204" pitchFamily="34" charset="0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PROBLEM</a:t>
                  </a:r>
                </a:p>
              </p:txBody>
            </p:sp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B6E6FA13-0810-46EE-B1B7-76B0EB108E9E}"/>
                    </a:ext>
                  </a:extLst>
                </p:cNvPr>
                <p:cNvSpPr txBox="1"/>
                <p:nvPr/>
              </p:nvSpPr>
              <p:spPr>
                <a:xfrm>
                  <a:off x="1738087" y="926005"/>
                  <a:ext cx="5330368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2000" dirty="0">
                      <a:ln>
                        <a:solidFill>
                          <a:schemeClr val="tx1">
                            <a:lumMod val="75000"/>
                            <a:lumOff val="25000"/>
                            <a:alpha val="7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HY견고딕" panose="02030600000101010101" pitchFamily="18" charset="-127"/>
                      <a:ea typeface="HY견고딕" panose="02030600000101010101" pitchFamily="18" charset="-127"/>
                      <a:cs typeface="조선일보명조" panose="02030304000000000000" pitchFamily="18" charset="-127"/>
                    </a:rPr>
                    <a:t>문제정의</a:t>
                  </a:r>
                  <a:endParaRPr lang="en-US" altLang="ko-KR" sz="20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</p:grp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342D234D-EA33-4DD7-91F9-1A9A1FD2720A}"/>
              </a:ext>
            </a:extLst>
          </p:cNvPr>
          <p:cNvGrpSpPr/>
          <p:nvPr/>
        </p:nvGrpSpPr>
        <p:grpSpPr>
          <a:xfrm>
            <a:off x="406401" y="2461876"/>
            <a:ext cx="5689599" cy="144764"/>
            <a:chOff x="667657" y="4701383"/>
            <a:chExt cx="4661581" cy="132779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A88B9100-25AF-4830-B98A-55B9A0EE8385}"/>
                </a:ext>
              </a:extLst>
            </p:cNvPr>
            <p:cNvSpPr/>
            <p:nvPr/>
          </p:nvSpPr>
          <p:spPr>
            <a:xfrm>
              <a:off x="667657" y="4701383"/>
              <a:ext cx="4590143" cy="56355"/>
            </a:xfrm>
            <a:prstGeom prst="rect">
              <a:avLst/>
            </a:prstGeom>
            <a:solidFill>
              <a:srgbClr val="FF6600"/>
            </a:solidFill>
            <a:ln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atin typeface="Impact" panose="020B0806030902050204" pitchFamily="34" charset="0"/>
              </a:endParaRPr>
            </a:p>
          </p:txBody>
        </p: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C275517B-227A-43DB-B272-0F086F6951AC}"/>
                </a:ext>
              </a:extLst>
            </p:cNvPr>
            <p:cNvCxnSpPr/>
            <p:nvPr/>
          </p:nvCxnSpPr>
          <p:spPr>
            <a:xfrm>
              <a:off x="667657" y="4834162"/>
              <a:ext cx="4661581" cy="0"/>
            </a:xfrm>
            <a:prstGeom prst="line">
              <a:avLst/>
            </a:prstGeom>
            <a:ln w="19050" cmpd="sng">
              <a:solidFill>
                <a:srgbClr val="FF66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56E5F3E1-5BF5-43C8-A43A-B2DE5C6E404C}"/>
              </a:ext>
            </a:extLst>
          </p:cNvPr>
          <p:cNvGrpSpPr/>
          <p:nvPr/>
        </p:nvGrpSpPr>
        <p:grpSpPr>
          <a:xfrm>
            <a:off x="6096001" y="2471815"/>
            <a:ext cx="5595248" cy="132779"/>
            <a:chOff x="7362361" y="4701383"/>
            <a:chExt cx="4590143" cy="132779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E132AC6C-1A66-4855-A905-C3BA82E2ADC3}"/>
                </a:ext>
              </a:extLst>
            </p:cNvPr>
            <p:cNvSpPr/>
            <p:nvPr/>
          </p:nvSpPr>
          <p:spPr>
            <a:xfrm>
              <a:off x="7362361" y="4701383"/>
              <a:ext cx="4590143" cy="56355"/>
            </a:xfrm>
            <a:prstGeom prst="rect">
              <a:avLst/>
            </a:prstGeom>
            <a:solidFill>
              <a:srgbClr val="FF6600"/>
            </a:solidFill>
            <a:ln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atin typeface="Impact" panose="020B0806030902050204" pitchFamily="34" charset="0"/>
              </a:endParaRPr>
            </a:p>
          </p:txBody>
        </p: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17151B52-0B3F-47AD-A25F-B0840143310E}"/>
                </a:ext>
              </a:extLst>
            </p:cNvPr>
            <p:cNvCxnSpPr/>
            <p:nvPr/>
          </p:nvCxnSpPr>
          <p:spPr>
            <a:xfrm>
              <a:off x="7362361" y="4834162"/>
              <a:ext cx="4590143" cy="0"/>
            </a:xfrm>
            <a:prstGeom prst="line">
              <a:avLst/>
            </a:prstGeom>
            <a:ln w="19050" cmpd="sng">
              <a:solidFill>
                <a:srgbClr val="FF66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E012C5D8-378F-4DBC-8C43-B92314D622BB}"/>
              </a:ext>
            </a:extLst>
          </p:cNvPr>
          <p:cNvSpPr txBox="1"/>
          <p:nvPr/>
        </p:nvSpPr>
        <p:spPr>
          <a:xfrm>
            <a:off x="5220929" y="893755"/>
            <a:ext cx="21077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Impact" panose="020B0806030902050204" pitchFamily="34" charset="0"/>
                <a:ea typeface="조선일보명조" panose="02030304000000000000" pitchFamily="18" charset="-127"/>
                <a:cs typeface="조선일보명조" panose="02030304000000000000" pitchFamily="18" charset="-127"/>
              </a:rPr>
              <a:t>NOW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ECE8864B-4ABA-4F58-A6D6-6830B3370F83}"/>
              </a:ext>
            </a:extLst>
          </p:cNvPr>
          <p:cNvGrpSpPr/>
          <p:nvPr/>
        </p:nvGrpSpPr>
        <p:grpSpPr>
          <a:xfrm>
            <a:off x="646044" y="2634411"/>
            <a:ext cx="3553937" cy="3725128"/>
            <a:chOff x="843630" y="3080523"/>
            <a:chExt cx="2376725" cy="3090738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51EB4E38-D6B4-4ADA-B1CA-5696AD94025A}"/>
                </a:ext>
              </a:extLst>
            </p:cNvPr>
            <p:cNvSpPr/>
            <p:nvPr/>
          </p:nvSpPr>
          <p:spPr>
            <a:xfrm>
              <a:off x="843630" y="5571096"/>
              <a:ext cx="2376725" cy="600165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0CDE9FF8-180C-4B3D-952D-F7E8461AE596}"/>
                </a:ext>
              </a:extLst>
            </p:cNvPr>
            <p:cNvSpPr/>
            <p:nvPr/>
          </p:nvSpPr>
          <p:spPr>
            <a:xfrm>
              <a:off x="843630" y="3080523"/>
              <a:ext cx="2376725" cy="3090738"/>
            </a:xfrm>
            <a:prstGeom prst="rect">
              <a:avLst/>
            </a:prstGeom>
            <a:noFill/>
            <a:ln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F6A994F0-7CA2-486B-B554-62C86A350F3A}"/>
              </a:ext>
            </a:extLst>
          </p:cNvPr>
          <p:cNvGrpSpPr/>
          <p:nvPr/>
        </p:nvGrpSpPr>
        <p:grpSpPr>
          <a:xfrm>
            <a:off x="8113658" y="2634411"/>
            <a:ext cx="3553937" cy="3725128"/>
            <a:chOff x="843630" y="3080523"/>
            <a:chExt cx="2376725" cy="3090738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EFCCB1A-B98C-44B3-A989-CA928B0E7C75}"/>
                </a:ext>
              </a:extLst>
            </p:cNvPr>
            <p:cNvSpPr/>
            <p:nvPr/>
          </p:nvSpPr>
          <p:spPr>
            <a:xfrm>
              <a:off x="843630" y="5571096"/>
              <a:ext cx="2376725" cy="600165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5BE7374E-3D95-4893-9F04-F0FB52677337}"/>
                </a:ext>
              </a:extLst>
            </p:cNvPr>
            <p:cNvSpPr/>
            <p:nvPr/>
          </p:nvSpPr>
          <p:spPr>
            <a:xfrm>
              <a:off x="843630" y="3080523"/>
              <a:ext cx="2376725" cy="3090738"/>
            </a:xfrm>
            <a:prstGeom prst="rect">
              <a:avLst/>
            </a:prstGeom>
            <a:noFill/>
            <a:ln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A1080BD5-A565-43D7-85B1-0A9A6E72455A}"/>
              </a:ext>
            </a:extLst>
          </p:cNvPr>
          <p:cNvSpPr txBox="1"/>
          <p:nvPr/>
        </p:nvSpPr>
        <p:spPr>
          <a:xfrm>
            <a:off x="1342179" y="5719618"/>
            <a:ext cx="22654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ln>
                  <a:solidFill>
                    <a:schemeClr val="bg1">
                      <a:alpha val="70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7CB7375-361B-45BB-A3CC-21331DCFCE86}"/>
              </a:ext>
            </a:extLst>
          </p:cNvPr>
          <p:cNvSpPr txBox="1"/>
          <p:nvPr/>
        </p:nvSpPr>
        <p:spPr>
          <a:xfrm>
            <a:off x="5063213" y="5719618"/>
            <a:ext cx="22654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ln>
                  <a:solidFill>
                    <a:schemeClr val="bg1">
                      <a:alpha val="70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2DF0F0C-3120-4BF5-9420-B32ACFC473F7}"/>
              </a:ext>
            </a:extLst>
          </p:cNvPr>
          <p:cNvSpPr txBox="1"/>
          <p:nvPr/>
        </p:nvSpPr>
        <p:spPr>
          <a:xfrm>
            <a:off x="8809793" y="5719618"/>
            <a:ext cx="22654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ln>
                  <a:solidFill>
                    <a:schemeClr val="bg1">
                      <a:alpha val="70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BDB469E-1DD5-4744-AADD-CB4C31E134F9}"/>
              </a:ext>
            </a:extLst>
          </p:cNvPr>
          <p:cNvSpPr txBox="1"/>
          <p:nvPr/>
        </p:nvSpPr>
        <p:spPr>
          <a:xfrm>
            <a:off x="665922" y="2745486"/>
            <a:ext cx="34864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안정적 감귤생산량</a:t>
            </a:r>
            <a:r>
              <a:rPr lang="en-US" altLang="ko-KR" sz="24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,</a:t>
            </a:r>
          </a:p>
          <a:p>
            <a:pPr algn="ctr"/>
            <a:r>
              <a:rPr lang="ko-KR" altLang="en-US" sz="24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줄어들고 있는 과실소비</a:t>
            </a:r>
            <a:endParaRPr lang="en-US" altLang="ko-KR" sz="2400" dirty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2B8CEDE-7C07-4AEC-BF78-EA78CA031ACD}"/>
              </a:ext>
            </a:extLst>
          </p:cNvPr>
          <p:cNvSpPr txBox="1"/>
          <p:nvPr/>
        </p:nvSpPr>
        <p:spPr>
          <a:xfrm>
            <a:off x="4687960" y="2717437"/>
            <a:ext cx="29277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전국 감귤산업 중</a:t>
            </a:r>
            <a:endParaRPr lang="en-US" altLang="ko-KR" sz="2400" dirty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조선일보명조" panose="02030304000000000000" pitchFamily="18" charset="-127"/>
            </a:endParaRPr>
          </a:p>
          <a:p>
            <a:pPr algn="ctr"/>
            <a:r>
              <a:rPr lang="ko-KR" altLang="en-US" sz="24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제주감귤 </a:t>
            </a:r>
            <a:r>
              <a:rPr lang="en-US" altLang="ko-KR" sz="24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99.8%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9C51B55-758B-4554-8CDC-2F3532505E63}"/>
              </a:ext>
            </a:extLst>
          </p:cNvPr>
          <p:cNvSpPr txBox="1"/>
          <p:nvPr/>
        </p:nvSpPr>
        <p:spPr>
          <a:xfrm>
            <a:off x="8421766" y="2703147"/>
            <a:ext cx="29277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과실 생산은</a:t>
            </a:r>
            <a:endParaRPr lang="en-US" altLang="ko-KR" sz="2400" dirty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조선일보명조" panose="02030304000000000000" pitchFamily="18" charset="-127"/>
            </a:endParaRPr>
          </a:p>
          <a:p>
            <a:pPr algn="ctr"/>
            <a:r>
              <a:rPr lang="ko-KR" altLang="en-US" sz="24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이미 </a:t>
            </a:r>
            <a:r>
              <a:rPr lang="ko-KR" altLang="en-US" sz="24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포화상태</a:t>
            </a:r>
            <a:endParaRPr lang="en-US" altLang="ko-KR" sz="2400" dirty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rgbClr val="FF0000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조선일보명조" panose="02030304000000000000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AC0CAF2-4687-4786-919C-0F477C26925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314" t="60941" r="13750" b="10214"/>
          <a:stretch/>
        </p:blipFill>
        <p:spPr>
          <a:xfrm>
            <a:off x="872836" y="4802301"/>
            <a:ext cx="2878282" cy="830997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8673CF7A-8BD6-4457-9450-0DC3677905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59737" y="4134670"/>
            <a:ext cx="1091381" cy="830998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ABF43F91-A942-42F2-AF25-02C0966922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12181" y="3598353"/>
            <a:ext cx="2804740" cy="2010063"/>
          </a:xfrm>
          <a:prstGeom prst="rect">
            <a:avLst/>
          </a:prstGeom>
        </p:spPr>
      </p:pic>
      <p:sp>
        <p:nvSpPr>
          <p:cNvPr id="43" name="직사각형 42">
            <a:extLst>
              <a:ext uri="{FF2B5EF4-FFF2-40B4-BE49-F238E27FC236}">
                <a16:creationId xmlns:a16="http://schemas.microsoft.com/office/drawing/2014/main" id="{76AEC15A-CAFE-44E9-A547-6F9F1CFA3706}"/>
              </a:ext>
            </a:extLst>
          </p:cNvPr>
          <p:cNvSpPr/>
          <p:nvPr/>
        </p:nvSpPr>
        <p:spPr>
          <a:xfrm>
            <a:off x="6324942" y="4538539"/>
            <a:ext cx="1177294" cy="185434"/>
          </a:xfrm>
          <a:prstGeom prst="rect">
            <a:avLst/>
          </a:prstGeom>
          <a:noFill/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화살표: 오각형 43">
            <a:extLst>
              <a:ext uri="{FF2B5EF4-FFF2-40B4-BE49-F238E27FC236}">
                <a16:creationId xmlns:a16="http://schemas.microsoft.com/office/drawing/2014/main" id="{147D804D-5B85-4BC2-8F54-BE753C454CBC}"/>
              </a:ext>
            </a:extLst>
          </p:cNvPr>
          <p:cNvSpPr/>
          <p:nvPr/>
        </p:nvSpPr>
        <p:spPr>
          <a:xfrm>
            <a:off x="5235021" y="167943"/>
            <a:ext cx="6756515" cy="590522"/>
          </a:xfrm>
          <a:prstGeom prst="homePlate">
            <a:avLst/>
          </a:prstGeom>
          <a:solidFill>
            <a:srgbClr val="FD9D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10</a:t>
            </a:r>
            <a:r>
              <a:rPr lang="ko-KR" altLang="en-US" dirty="0"/>
              <a:t>년간 등락하며 </a:t>
            </a:r>
            <a:r>
              <a:rPr lang="ko-KR" altLang="en-US" b="1" dirty="0">
                <a:solidFill>
                  <a:schemeClr val="tx1"/>
                </a:solidFill>
              </a:rPr>
              <a:t>감귤재배면적</a:t>
            </a:r>
            <a:r>
              <a:rPr lang="ko-KR" altLang="en-US" dirty="0"/>
              <a:t>과 생산량은 </a:t>
            </a:r>
            <a:r>
              <a:rPr lang="ko-KR" altLang="en-US" dirty="0">
                <a:solidFill>
                  <a:schemeClr val="tx1"/>
                </a:solidFill>
              </a:rPr>
              <a:t>안정적인 상태</a:t>
            </a:r>
          </a:p>
        </p:txBody>
      </p:sp>
      <p:pic>
        <p:nvPicPr>
          <p:cNvPr id="46" name="그림 45">
            <a:extLst>
              <a:ext uri="{FF2B5EF4-FFF2-40B4-BE49-F238E27FC236}">
                <a16:creationId xmlns:a16="http://schemas.microsoft.com/office/drawing/2014/main" id="{D96D16F7-82D9-4A18-A1D7-D8C2132DCF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55619" y="3811393"/>
            <a:ext cx="2024830" cy="1541743"/>
          </a:xfrm>
          <a:prstGeom prst="rect">
            <a:avLst/>
          </a:prstGeom>
        </p:spPr>
      </p:pic>
      <p:sp>
        <p:nvSpPr>
          <p:cNvPr id="47" name="직사각형 46">
            <a:extLst>
              <a:ext uri="{FF2B5EF4-FFF2-40B4-BE49-F238E27FC236}">
                <a16:creationId xmlns:a16="http://schemas.microsoft.com/office/drawing/2014/main" id="{CE53CDB9-CF36-432C-B6CC-49C36A44EB28}"/>
              </a:ext>
            </a:extLst>
          </p:cNvPr>
          <p:cNvSpPr/>
          <p:nvPr/>
        </p:nvSpPr>
        <p:spPr>
          <a:xfrm>
            <a:off x="10424695" y="3950004"/>
            <a:ext cx="1043876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2000" b="1" cap="none" spc="0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생과류</a:t>
            </a:r>
            <a:endParaRPr lang="en-US" altLang="ko-KR" sz="20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  <a:p>
            <a:pPr algn="ctr"/>
            <a:r>
              <a:rPr lang="ko-KR" altLang="en-US" sz="20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 </a:t>
            </a:r>
            <a:endParaRPr lang="en-US" altLang="ko-KR" sz="20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  <a:p>
            <a:pPr algn="ctr"/>
            <a:endParaRPr lang="en-US" altLang="ko-KR" sz="20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  <a:p>
            <a:pPr algn="ctr"/>
            <a:r>
              <a:rPr lang="ko-KR" altLang="en-US" sz="2000" b="1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가공류</a:t>
            </a:r>
            <a:r>
              <a:rPr lang="ko-KR" altLang="en-US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 </a:t>
            </a:r>
            <a:endParaRPr lang="en-US" altLang="ko-KR" sz="20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45380748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그룹 22">
            <a:extLst>
              <a:ext uri="{FF2B5EF4-FFF2-40B4-BE49-F238E27FC236}">
                <a16:creationId xmlns:a16="http://schemas.microsoft.com/office/drawing/2014/main" id="{4E75B81C-E8F0-4BEA-A25A-14695445E3B4}"/>
              </a:ext>
            </a:extLst>
          </p:cNvPr>
          <p:cNvGrpSpPr/>
          <p:nvPr/>
        </p:nvGrpSpPr>
        <p:grpSpPr>
          <a:xfrm flipV="1">
            <a:off x="406401" y="1192035"/>
            <a:ext cx="5305570" cy="5469732"/>
            <a:chOff x="843630" y="3080523"/>
            <a:chExt cx="2376725" cy="3090738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C4E026E2-91A8-410B-ABF9-EE2C455CF5D1}"/>
                </a:ext>
              </a:extLst>
            </p:cNvPr>
            <p:cNvSpPr/>
            <p:nvPr/>
          </p:nvSpPr>
          <p:spPr>
            <a:xfrm>
              <a:off x="843630" y="5571096"/>
              <a:ext cx="2376725" cy="600165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B12444D8-C3A1-4EE1-9035-4E4CFF03C354}"/>
                </a:ext>
              </a:extLst>
            </p:cNvPr>
            <p:cNvSpPr/>
            <p:nvPr/>
          </p:nvSpPr>
          <p:spPr>
            <a:xfrm>
              <a:off x="843630" y="3080523"/>
              <a:ext cx="2376725" cy="3090738"/>
            </a:xfrm>
            <a:prstGeom prst="rect">
              <a:avLst/>
            </a:prstGeom>
            <a:noFill/>
            <a:ln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342D234D-EA33-4DD7-91F9-1A9A1FD2720A}"/>
              </a:ext>
            </a:extLst>
          </p:cNvPr>
          <p:cNvGrpSpPr/>
          <p:nvPr/>
        </p:nvGrpSpPr>
        <p:grpSpPr>
          <a:xfrm>
            <a:off x="406401" y="819334"/>
            <a:ext cx="4661581" cy="203518"/>
            <a:chOff x="667657" y="4701383"/>
            <a:chExt cx="4661581" cy="132779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A88B9100-25AF-4830-B98A-55B9A0EE8385}"/>
                </a:ext>
              </a:extLst>
            </p:cNvPr>
            <p:cNvSpPr/>
            <p:nvPr/>
          </p:nvSpPr>
          <p:spPr>
            <a:xfrm>
              <a:off x="667657" y="4701383"/>
              <a:ext cx="4590143" cy="56355"/>
            </a:xfrm>
            <a:prstGeom prst="rect">
              <a:avLst/>
            </a:prstGeom>
            <a:solidFill>
              <a:srgbClr val="FF6600"/>
            </a:solidFill>
            <a:ln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atin typeface="Impact" panose="020B0806030902050204" pitchFamily="34" charset="0"/>
              </a:endParaRPr>
            </a:p>
          </p:txBody>
        </p: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C275517B-227A-43DB-B272-0F086F6951AC}"/>
                </a:ext>
              </a:extLst>
            </p:cNvPr>
            <p:cNvCxnSpPr/>
            <p:nvPr/>
          </p:nvCxnSpPr>
          <p:spPr>
            <a:xfrm>
              <a:off x="667657" y="4834162"/>
              <a:ext cx="4661581" cy="0"/>
            </a:xfrm>
            <a:prstGeom prst="line">
              <a:avLst/>
            </a:prstGeom>
            <a:ln w="19050" cmpd="sng">
              <a:solidFill>
                <a:srgbClr val="FF66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56E5F3E1-5BF5-43C8-A43A-B2DE5C6E404C}"/>
              </a:ext>
            </a:extLst>
          </p:cNvPr>
          <p:cNvGrpSpPr/>
          <p:nvPr/>
        </p:nvGrpSpPr>
        <p:grpSpPr>
          <a:xfrm>
            <a:off x="7101105" y="819334"/>
            <a:ext cx="4590143" cy="203518"/>
            <a:chOff x="7362361" y="4701383"/>
            <a:chExt cx="4590143" cy="132779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E132AC6C-1A66-4855-A905-C3BA82E2ADC3}"/>
                </a:ext>
              </a:extLst>
            </p:cNvPr>
            <p:cNvSpPr/>
            <p:nvPr/>
          </p:nvSpPr>
          <p:spPr>
            <a:xfrm>
              <a:off x="7362361" y="4701383"/>
              <a:ext cx="4590143" cy="56355"/>
            </a:xfrm>
            <a:prstGeom prst="rect">
              <a:avLst/>
            </a:prstGeom>
            <a:solidFill>
              <a:srgbClr val="FF6600"/>
            </a:solidFill>
            <a:ln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atin typeface="Impact" panose="020B0806030902050204" pitchFamily="34" charset="0"/>
              </a:endParaRPr>
            </a:p>
          </p:txBody>
        </p: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17151B52-0B3F-47AD-A25F-B0840143310E}"/>
                </a:ext>
              </a:extLst>
            </p:cNvPr>
            <p:cNvCxnSpPr/>
            <p:nvPr/>
          </p:nvCxnSpPr>
          <p:spPr>
            <a:xfrm>
              <a:off x="7362361" y="4834162"/>
              <a:ext cx="4590143" cy="0"/>
            </a:xfrm>
            <a:prstGeom prst="line">
              <a:avLst/>
            </a:prstGeom>
            <a:ln w="19050" cmpd="sng">
              <a:solidFill>
                <a:srgbClr val="FF66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E012C5D8-378F-4DBC-8C43-B92314D622BB}"/>
              </a:ext>
            </a:extLst>
          </p:cNvPr>
          <p:cNvSpPr txBox="1"/>
          <p:nvPr/>
        </p:nvSpPr>
        <p:spPr>
          <a:xfrm>
            <a:off x="5067982" y="525307"/>
            <a:ext cx="21077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Impact" panose="020B0806030902050204" pitchFamily="34" charset="0"/>
                <a:ea typeface="조선일보명조" panose="02030304000000000000" pitchFamily="18" charset="-127"/>
                <a:cs typeface="조선일보명조" panose="02030304000000000000" pitchFamily="18" charset="-127"/>
              </a:rPr>
              <a:t>데이터설명</a:t>
            </a:r>
            <a:endParaRPr lang="en-US" altLang="ko-KR" sz="2800" b="1" dirty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Impact" panose="020B0806030902050204" pitchFamily="34" charset="0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1080BD5-A565-43D7-85B1-0A9A6E72455A}"/>
              </a:ext>
            </a:extLst>
          </p:cNvPr>
          <p:cNvSpPr txBox="1"/>
          <p:nvPr/>
        </p:nvSpPr>
        <p:spPr>
          <a:xfrm>
            <a:off x="1342179" y="4077076"/>
            <a:ext cx="22654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ln>
                  <a:solidFill>
                    <a:schemeClr val="bg1">
                      <a:alpha val="70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7CB7375-361B-45BB-A3CC-21331DCFCE86}"/>
              </a:ext>
            </a:extLst>
          </p:cNvPr>
          <p:cNvSpPr txBox="1"/>
          <p:nvPr/>
        </p:nvSpPr>
        <p:spPr>
          <a:xfrm>
            <a:off x="5063213" y="4077076"/>
            <a:ext cx="22654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ln>
                  <a:solidFill>
                    <a:schemeClr val="bg1">
                      <a:alpha val="70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2DF0F0C-3120-4BF5-9420-B32ACFC473F7}"/>
              </a:ext>
            </a:extLst>
          </p:cNvPr>
          <p:cNvSpPr txBox="1"/>
          <p:nvPr/>
        </p:nvSpPr>
        <p:spPr>
          <a:xfrm>
            <a:off x="8809793" y="4077076"/>
            <a:ext cx="22654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ln>
                  <a:solidFill>
                    <a:schemeClr val="bg1">
                      <a:alpha val="70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BDB469E-1DD5-4744-AADD-CB4C31E134F9}"/>
              </a:ext>
            </a:extLst>
          </p:cNvPr>
          <p:cNvSpPr txBox="1"/>
          <p:nvPr/>
        </p:nvSpPr>
        <p:spPr>
          <a:xfrm>
            <a:off x="696040" y="1389259"/>
            <a:ext cx="45646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AutoNum type="arabicPeriod"/>
            </a:pPr>
            <a:r>
              <a:rPr lang="ko-KR" altLang="en-US" sz="24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감귤산업 </a:t>
            </a:r>
            <a:r>
              <a:rPr lang="en-US" altLang="ko-KR" sz="24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, </a:t>
            </a:r>
            <a:r>
              <a:rPr lang="ko-KR" altLang="en-US" sz="24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기후 데이터</a:t>
            </a:r>
            <a:endParaRPr lang="en-US" altLang="ko-KR" sz="2400" dirty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조선일보명조" panose="02030304000000000000" pitchFamily="18" charset="-127"/>
            </a:endParaRP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A7F92E17-F57D-4977-B7C7-F2708801B480}"/>
              </a:ext>
            </a:extLst>
          </p:cNvPr>
          <p:cNvGrpSpPr/>
          <p:nvPr/>
        </p:nvGrpSpPr>
        <p:grpSpPr>
          <a:xfrm flipV="1">
            <a:off x="6480908" y="1192730"/>
            <a:ext cx="5305570" cy="5469732"/>
            <a:chOff x="843630" y="3080523"/>
            <a:chExt cx="2376725" cy="3090738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EC52B7DA-B589-4072-9DC3-9A4EB39F3931}"/>
                </a:ext>
              </a:extLst>
            </p:cNvPr>
            <p:cNvSpPr/>
            <p:nvPr/>
          </p:nvSpPr>
          <p:spPr>
            <a:xfrm>
              <a:off x="843630" y="5571096"/>
              <a:ext cx="2376725" cy="600165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3AAA2EEF-6CF1-499A-B3D8-FF5EF197DAD0}"/>
                </a:ext>
              </a:extLst>
            </p:cNvPr>
            <p:cNvSpPr/>
            <p:nvPr/>
          </p:nvSpPr>
          <p:spPr>
            <a:xfrm>
              <a:off x="843630" y="3080523"/>
              <a:ext cx="2376725" cy="3090738"/>
            </a:xfrm>
            <a:prstGeom prst="rect">
              <a:avLst/>
            </a:prstGeom>
            <a:noFill/>
            <a:ln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84706E65-F892-40EC-8687-275A506DAD49}"/>
              </a:ext>
            </a:extLst>
          </p:cNvPr>
          <p:cNvSpPr txBox="1"/>
          <p:nvPr/>
        </p:nvSpPr>
        <p:spPr>
          <a:xfrm>
            <a:off x="6851370" y="1389259"/>
            <a:ext cx="45646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AutoNum type="arabicPeriod"/>
            </a:pPr>
            <a:r>
              <a:rPr lang="ko-KR" altLang="en-US" sz="24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과실 소비산업</a:t>
            </a:r>
            <a:r>
              <a:rPr lang="en-US" altLang="ko-KR" sz="24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 </a:t>
            </a:r>
            <a:r>
              <a:rPr lang="ko-KR" altLang="en-US" sz="24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데이터</a:t>
            </a:r>
            <a:endParaRPr lang="en-US" altLang="ko-KR" sz="2400" dirty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조선일보명조" panose="02030304000000000000" pitchFamily="18" charset="-127"/>
            </a:endParaRPr>
          </a:p>
        </p:txBody>
      </p:sp>
      <p:pic>
        <p:nvPicPr>
          <p:cNvPr id="39" name="Picture 2" descr="http://cfile7.uf.tistory.com/image/1752EF404E304FCB0333A6">
            <a:extLst>
              <a:ext uri="{FF2B5EF4-FFF2-40B4-BE49-F238E27FC236}">
                <a16:creationId xmlns:a16="http://schemas.microsoft.com/office/drawing/2014/main" id="{968CB961-1C6F-4724-BC6F-BF8DA2EC5C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5702" y="2451381"/>
            <a:ext cx="1675362" cy="1675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CCEC95F-0242-4F0F-BDEB-35CC0879B6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4867" y="2353116"/>
            <a:ext cx="2297649" cy="1723959"/>
          </a:xfrm>
          <a:prstGeom prst="rect">
            <a:avLst/>
          </a:prstGeom>
        </p:spPr>
      </p:pic>
      <p:graphicFrame>
        <p:nvGraphicFramePr>
          <p:cNvPr id="41" name="표 40">
            <a:extLst>
              <a:ext uri="{FF2B5EF4-FFF2-40B4-BE49-F238E27FC236}">
                <a16:creationId xmlns:a16="http://schemas.microsoft.com/office/drawing/2014/main" id="{D9720213-DD74-4761-9F83-9697386397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3741302"/>
              </p:ext>
            </p:extLst>
          </p:nvPr>
        </p:nvGraphicFramePr>
        <p:xfrm>
          <a:off x="862445" y="4295925"/>
          <a:ext cx="4291446" cy="185420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2216987">
                  <a:extLst>
                    <a:ext uri="{9D8B030D-6E8A-4147-A177-3AD203B41FA5}">
                      <a16:colId xmlns:a16="http://schemas.microsoft.com/office/drawing/2014/main" val="3605756894"/>
                    </a:ext>
                  </a:extLst>
                </a:gridCol>
                <a:gridCol w="2074459">
                  <a:extLst>
                    <a:ext uri="{9D8B030D-6E8A-4147-A177-3AD203B41FA5}">
                      <a16:colId xmlns:a16="http://schemas.microsoft.com/office/drawing/2014/main" val="32215629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감귤산업</a:t>
                      </a:r>
                    </a:p>
                  </a:txBody>
                  <a:tcPr>
                    <a:solidFill>
                      <a:srgbClr val="F1833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기후 데이터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72952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전국 감귤생산량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평균기온</a:t>
                      </a:r>
                      <a:r>
                        <a:rPr lang="en-US" altLang="ko-KR" sz="1500" dirty="0"/>
                        <a:t>, </a:t>
                      </a:r>
                      <a:r>
                        <a:rPr lang="ko-KR" altLang="en-US" sz="1500" dirty="0"/>
                        <a:t>일조량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28324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/>
                        <a:t>감귤류 </a:t>
                      </a:r>
                      <a:r>
                        <a:rPr lang="ko-KR" altLang="en-US" sz="1500" dirty="0" err="1"/>
                        <a:t>품종별</a:t>
                      </a:r>
                      <a:r>
                        <a:rPr lang="ko-KR" altLang="en-US" sz="1500" dirty="0"/>
                        <a:t> 생산량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상대습도</a:t>
                      </a:r>
                      <a:r>
                        <a:rPr lang="en-US" altLang="ko-KR" sz="1500" dirty="0"/>
                        <a:t>, </a:t>
                      </a:r>
                      <a:r>
                        <a:rPr lang="ko-KR" altLang="en-US" sz="1500" dirty="0"/>
                        <a:t>강수량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28406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/>
                        <a:t>재배면적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풍속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13458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단수면적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PHU(</a:t>
                      </a:r>
                      <a:r>
                        <a:rPr lang="ko-KR" altLang="en-US" sz="1500" dirty="0"/>
                        <a:t>과실 생장온도</a:t>
                      </a:r>
                      <a:r>
                        <a:rPr lang="en-US" altLang="ko-KR" sz="1500" dirty="0"/>
                        <a:t>)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7020426"/>
                  </a:ext>
                </a:extLst>
              </a:tr>
            </a:tbl>
          </a:graphicData>
        </a:graphic>
      </p:graphicFrame>
      <p:sp>
        <p:nvSpPr>
          <p:cNvPr id="42" name="TextBox 41">
            <a:extLst>
              <a:ext uri="{FF2B5EF4-FFF2-40B4-BE49-F238E27FC236}">
                <a16:creationId xmlns:a16="http://schemas.microsoft.com/office/drawing/2014/main" id="{5CAAE294-A163-4E2C-93E8-75A67D99817E}"/>
              </a:ext>
            </a:extLst>
          </p:cNvPr>
          <p:cNvSpPr txBox="1"/>
          <p:nvPr/>
        </p:nvSpPr>
        <p:spPr>
          <a:xfrm>
            <a:off x="1291842" y="6209844"/>
            <a:ext cx="33730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(</a:t>
            </a:r>
            <a:r>
              <a:rPr lang="ko-KR" altLang="en-US" sz="1400" dirty="0"/>
              <a:t>출처</a:t>
            </a:r>
            <a:r>
              <a:rPr lang="en-US" altLang="ko-KR" sz="1400" dirty="0"/>
              <a:t>: </a:t>
            </a:r>
            <a:r>
              <a:rPr lang="ko-KR" altLang="en-US" sz="1400" dirty="0"/>
              <a:t>통계청</a:t>
            </a:r>
            <a:r>
              <a:rPr lang="en-US" altLang="ko-KR" sz="1400" dirty="0"/>
              <a:t>,</a:t>
            </a:r>
            <a:r>
              <a:rPr lang="ko-KR" altLang="en-US" sz="1400" dirty="0"/>
              <a:t>농림부</a:t>
            </a:r>
            <a:r>
              <a:rPr lang="en-US" altLang="ko-KR" sz="1400" dirty="0"/>
              <a:t>         </a:t>
            </a:r>
            <a:r>
              <a:rPr lang="ko-KR" altLang="en-US" sz="1400" dirty="0"/>
              <a:t>출처</a:t>
            </a:r>
            <a:r>
              <a:rPr lang="en-US" altLang="ko-KR" sz="1400" dirty="0"/>
              <a:t>:</a:t>
            </a:r>
            <a:r>
              <a:rPr lang="ko-KR" altLang="en-US" sz="1400" dirty="0"/>
              <a:t>기상청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  <p:graphicFrame>
        <p:nvGraphicFramePr>
          <p:cNvPr id="43" name="표 42">
            <a:extLst>
              <a:ext uri="{FF2B5EF4-FFF2-40B4-BE49-F238E27FC236}">
                <a16:creationId xmlns:a16="http://schemas.microsoft.com/office/drawing/2014/main" id="{A6A08FA9-FBCB-4767-9815-B633F51051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1562389"/>
              </p:ext>
            </p:extLst>
          </p:nvPr>
        </p:nvGraphicFramePr>
        <p:xfrm>
          <a:off x="7477006" y="4163250"/>
          <a:ext cx="3598236" cy="203200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1799118">
                  <a:extLst>
                    <a:ext uri="{9D8B030D-6E8A-4147-A177-3AD203B41FA5}">
                      <a16:colId xmlns:a16="http://schemas.microsoft.com/office/drawing/2014/main" val="3605756894"/>
                    </a:ext>
                  </a:extLst>
                </a:gridCol>
                <a:gridCol w="1799118">
                  <a:extLst>
                    <a:ext uri="{9D8B030D-6E8A-4147-A177-3AD203B41FA5}">
                      <a16:colId xmlns:a16="http://schemas.microsoft.com/office/drawing/2014/main" val="32215629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감귤산업</a:t>
                      </a:r>
                    </a:p>
                  </a:txBody>
                  <a:tcPr>
                    <a:solidFill>
                      <a:srgbClr val="F1833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데이터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72952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1</a:t>
                      </a:r>
                      <a:r>
                        <a:rPr lang="ko-KR" altLang="en-US" sz="1500" dirty="0"/>
                        <a:t>인당 감귤소비량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1</a:t>
                      </a:r>
                      <a:r>
                        <a:rPr lang="ko-KR" altLang="en-US" sz="1500" dirty="0"/>
                        <a:t>인당 가처분소득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28324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감귤 도매가격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생산자 물가지수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28406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감귤 소매가격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소비자 물가지수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13458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경합과일 가격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1</a:t>
                      </a:r>
                      <a:r>
                        <a:rPr lang="ko-KR" altLang="en-US" sz="1500" dirty="0"/>
                        <a:t>인가구비율</a:t>
                      </a:r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500" dirty="0"/>
                        <a:t>수입개방화 비율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7020426"/>
                  </a:ext>
                </a:extLst>
              </a:tr>
            </a:tbl>
          </a:graphicData>
        </a:graphic>
      </p:graphicFrame>
      <p:sp>
        <p:nvSpPr>
          <p:cNvPr id="44" name="TextBox 43">
            <a:extLst>
              <a:ext uri="{FF2B5EF4-FFF2-40B4-BE49-F238E27FC236}">
                <a16:creationId xmlns:a16="http://schemas.microsoft.com/office/drawing/2014/main" id="{A5E511C3-AE49-4A2E-9B80-EEFCB2A96043}"/>
              </a:ext>
            </a:extLst>
          </p:cNvPr>
          <p:cNvSpPr txBox="1"/>
          <p:nvPr/>
        </p:nvSpPr>
        <p:spPr>
          <a:xfrm>
            <a:off x="7527119" y="6237989"/>
            <a:ext cx="33730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(</a:t>
            </a:r>
            <a:r>
              <a:rPr lang="ko-KR" altLang="en-US" sz="1400" dirty="0"/>
              <a:t>출처</a:t>
            </a:r>
            <a:r>
              <a:rPr lang="en-US" altLang="ko-KR" sz="1400" dirty="0"/>
              <a:t>: </a:t>
            </a:r>
            <a:r>
              <a:rPr lang="ko-KR" altLang="en-US" sz="1400" dirty="0"/>
              <a:t>통계청</a:t>
            </a:r>
            <a:r>
              <a:rPr lang="en-US" altLang="ko-KR" sz="1400" dirty="0"/>
              <a:t>,</a:t>
            </a:r>
            <a:r>
              <a:rPr lang="ko-KR" altLang="en-US" sz="1400" dirty="0"/>
              <a:t>농림부</a:t>
            </a:r>
            <a:r>
              <a:rPr lang="en-US" altLang="ko-KR" sz="1400" dirty="0"/>
              <a:t>         </a:t>
            </a:r>
            <a:r>
              <a:rPr lang="ko-KR" altLang="en-US" sz="1400" dirty="0"/>
              <a:t>출처</a:t>
            </a:r>
            <a:r>
              <a:rPr lang="en-US" altLang="ko-KR" sz="1400" dirty="0"/>
              <a:t>:</a:t>
            </a:r>
            <a:r>
              <a:rPr lang="ko-KR" altLang="en-US" sz="1400" dirty="0"/>
              <a:t>통계청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727814806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13F2FEB-9F3F-481B-900A-5FD07CB13764}"/>
              </a:ext>
            </a:extLst>
          </p:cNvPr>
          <p:cNvSpPr txBox="1"/>
          <p:nvPr/>
        </p:nvSpPr>
        <p:spPr>
          <a:xfrm>
            <a:off x="1007298" y="2501479"/>
            <a:ext cx="58492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dirty="0">
                <a:ln>
                  <a:solidFill>
                    <a:schemeClr val="bg1">
                      <a:alpha val="70000"/>
                    </a:schemeClr>
                  </a:solidFill>
                </a:ln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PPT </a:t>
            </a:r>
            <a:r>
              <a:rPr lang="ko-KR" altLang="en-US" sz="5400" dirty="0">
                <a:ln>
                  <a:solidFill>
                    <a:schemeClr val="bg1">
                      <a:alpha val="70000"/>
                    </a:schemeClr>
                  </a:solidFill>
                </a:ln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템플릿</a:t>
            </a:r>
          </a:p>
        </p:txBody>
      </p:sp>
      <p:sp>
        <p:nvSpPr>
          <p:cNvPr id="3" name="화살표: 오각형 2">
            <a:extLst>
              <a:ext uri="{FF2B5EF4-FFF2-40B4-BE49-F238E27FC236}">
                <a16:creationId xmlns:a16="http://schemas.microsoft.com/office/drawing/2014/main" id="{38AA6206-A314-4CC1-BCC7-CA168DFACA0A}"/>
              </a:ext>
            </a:extLst>
          </p:cNvPr>
          <p:cNvSpPr/>
          <p:nvPr/>
        </p:nvSpPr>
        <p:spPr>
          <a:xfrm>
            <a:off x="240631" y="324853"/>
            <a:ext cx="5498431" cy="685800"/>
          </a:xfrm>
          <a:prstGeom prst="homePlate">
            <a:avLst/>
          </a:prstGeom>
          <a:solidFill>
            <a:srgbClr val="FD9D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화살표: 오각형 10">
            <a:extLst>
              <a:ext uri="{FF2B5EF4-FFF2-40B4-BE49-F238E27FC236}">
                <a16:creationId xmlns:a16="http://schemas.microsoft.com/office/drawing/2014/main" id="{20AFB44F-ED1A-4A4C-A15B-62C32F078894}"/>
              </a:ext>
            </a:extLst>
          </p:cNvPr>
          <p:cNvSpPr/>
          <p:nvPr/>
        </p:nvSpPr>
        <p:spPr>
          <a:xfrm flipH="1">
            <a:off x="5963175" y="324853"/>
            <a:ext cx="5665607" cy="738338"/>
          </a:xfrm>
          <a:prstGeom prst="homePlate">
            <a:avLst/>
          </a:prstGeom>
          <a:solidFill>
            <a:srgbClr val="FD9D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3117174C-5D0D-40E4-917D-1497F6B84FBA}"/>
              </a:ext>
            </a:extLst>
          </p:cNvPr>
          <p:cNvGrpSpPr/>
          <p:nvPr/>
        </p:nvGrpSpPr>
        <p:grpSpPr>
          <a:xfrm>
            <a:off x="540327" y="1394479"/>
            <a:ext cx="2826328" cy="3156739"/>
            <a:chOff x="540327" y="1394479"/>
            <a:chExt cx="2826328" cy="3156739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0BD5235B-E586-4E2B-9AE7-903C5A1CDD07}"/>
                </a:ext>
              </a:extLst>
            </p:cNvPr>
            <p:cNvSpPr/>
            <p:nvPr/>
          </p:nvSpPr>
          <p:spPr>
            <a:xfrm>
              <a:off x="540327" y="1662545"/>
              <a:ext cx="2826328" cy="2888673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F183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92F518CB-F53A-4081-BB1B-EA072DEA7329}"/>
                </a:ext>
              </a:extLst>
            </p:cNvPr>
            <p:cNvSpPr/>
            <p:nvPr/>
          </p:nvSpPr>
          <p:spPr>
            <a:xfrm>
              <a:off x="898813" y="3708917"/>
              <a:ext cx="2109355" cy="63029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2D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공급 예상모형</a:t>
              </a: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7CB38D1D-CCD5-4CA0-8A28-AD35E07C5234}"/>
                </a:ext>
              </a:extLst>
            </p:cNvPr>
            <p:cNvSpPr/>
            <p:nvPr/>
          </p:nvSpPr>
          <p:spPr>
            <a:xfrm>
              <a:off x="880491" y="1394479"/>
              <a:ext cx="2109355" cy="72317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D9D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accent6">
                      <a:lumMod val="75000"/>
                    </a:schemeClr>
                  </a:solidFill>
                </a:rPr>
                <a:t>농업전수조사자료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1AB79B3B-1B87-4045-B642-539729F7525E}"/>
                </a:ext>
              </a:extLst>
            </p:cNvPr>
            <p:cNvSpPr/>
            <p:nvPr/>
          </p:nvSpPr>
          <p:spPr>
            <a:xfrm>
              <a:off x="898813" y="2446416"/>
              <a:ext cx="2109355" cy="610609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기상청 자료</a:t>
              </a:r>
            </a:p>
          </p:txBody>
        </p:sp>
        <p:sp>
          <p:nvSpPr>
            <p:cNvPr id="20" name="십자형 19">
              <a:extLst>
                <a:ext uri="{FF2B5EF4-FFF2-40B4-BE49-F238E27FC236}">
                  <a16:creationId xmlns:a16="http://schemas.microsoft.com/office/drawing/2014/main" id="{2671CFDB-9FD9-4BF9-8949-55E5D91471F4}"/>
                </a:ext>
              </a:extLst>
            </p:cNvPr>
            <p:cNvSpPr/>
            <p:nvPr/>
          </p:nvSpPr>
          <p:spPr>
            <a:xfrm>
              <a:off x="1750867" y="3178569"/>
              <a:ext cx="405245" cy="367784"/>
            </a:xfrm>
            <a:prstGeom prst="plus">
              <a:avLst>
                <a:gd name="adj" fmla="val 41524"/>
              </a:avLst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칠각형 20">
            <a:extLst>
              <a:ext uri="{FF2B5EF4-FFF2-40B4-BE49-F238E27FC236}">
                <a16:creationId xmlns:a16="http://schemas.microsoft.com/office/drawing/2014/main" id="{8C6F4A54-B74A-4DFC-AF10-00BBC98412ED}"/>
              </a:ext>
            </a:extLst>
          </p:cNvPr>
          <p:cNvSpPr/>
          <p:nvPr/>
        </p:nvSpPr>
        <p:spPr>
          <a:xfrm>
            <a:off x="4153767" y="2706831"/>
            <a:ext cx="3308059" cy="3688773"/>
          </a:xfrm>
          <a:prstGeom prst="heptagon">
            <a:avLst/>
          </a:prstGeom>
          <a:solidFill>
            <a:srgbClr val="FD9D33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화살표: 갈매기형 수장 21">
            <a:extLst>
              <a:ext uri="{FF2B5EF4-FFF2-40B4-BE49-F238E27FC236}">
                <a16:creationId xmlns:a16="http://schemas.microsoft.com/office/drawing/2014/main" id="{44D2C075-E134-412F-8E9B-D2DA4F1A599B}"/>
              </a:ext>
            </a:extLst>
          </p:cNvPr>
          <p:cNvSpPr/>
          <p:nvPr/>
        </p:nvSpPr>
        <p:spPr>
          <a:xfrm rot="2708397">
            <a:off x="3787808" y="2713478"/>
            <a:ext cx="727364" cy="841664"/>
          </a:xfrm>
          <a:prstGeom prst="chevron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" name="화살표: 갈매기형 수장 22">
            <a:extLst>
              <a:ext uri="{FF2B5EF4-FFF2-40B4-BE49-F238E27FC236}">
                <a16:creationId xmlns:a16="http://schemas.microsoft.com/office/drawing/2014/main" id="{2DA11511-2E5F-4583-A808-5E25A78421B2}"/>
              </a:ext>
            </a:extLst>
          </p:cNvPr>
          <p:cNvSpPr/>
          <p:nvPr/>
        </p:nvSpPr>
        <p:spPr>
          <a:xfrm rot="19349942" flipH="1" flipV="1">
            <a:off x="7156837" y="2751452"/>
            <a:ext cx="657686" cy="794753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90D73E61-31D0-402A-A9E6-2D79A92D4EB0}"/>
              </a:ext>
            </a:extLst>
          </p:cNvPr>
          <p:cNvGrpSpPr/>
          <p:nvPr/>
        </p:nvGrpSpPr>
        <p:grpSpPr>
          <a:xfrm>
            <a:off x="8615704" y="1394479"/>
            <a:ext cx="2826328" cy="3156739"/>
            <a:chOff x="540327" y="1394479"/>
            <a:chExt cx="2826328" cy="3156739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AB7A5740-501D-4566-8C8F-21D4A13B4272}"/>
                </a:ext>
              </a:extLst>
            </p:cNvPr>
            <p:cNvSpPr/>
            <p:nvPr/>
          </p:nvSpPr>
          <p:spPr>
            <a:xfrm>
              <a:off x="540327" y="1662545"/>
              <a:ext cx="2826328" cy="2888673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F183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EE485704-9C08-41FE-942E-32C7010BDC6F}"/>
                </a:ext>
              </a:extLst>
            </p:cNvPr>
            <p:cNvSpPr/>
            <p:nvPr/>
          </p:nvSpPr>
          <p:spPr>
            <a:xfrm>
              <a:off x="898813" y="3708917"/>
              <a:ext cx="2109355" cy="63029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2D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수요 예상모형</a:t>
              </a: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CE9B9197-BBA9-4897-B4BD-0BD5F18016F0}"/>
                </a:ext>
              </a:extLst>
            </p:cNvPr>
            <p:cNvSpPr/>
            <p:nvPr/>
          </p:nvSpPr>
          <p:spPr>
            <a:xfrm>
              <a:off x="880491" y="1394479"/>
              <a:ext cx="2109355" cy="72317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D9D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 err="1">
                  <a:solidFill>
                    <a:schemeClr val="accent2">
                      <a:lumMod val="75000"/>
                    </a:schemeClr>
                  </a:solidFill>
                </a:rPr>
                <a:t>농식품부조사자료</a:t>
              </a:r>
              <a:endParaRPr lang="ko-KR" altLang="en-US" b="1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4B9809E1-A7BD-49EC-8435-6CC423C82317}"/>
                </a:ext>
              </a:extLst>
            </p:cNvPr>
            <p:cNvSpPr/>
            <p:nvPr/>
          </p:nvSpPr>
          <p:spPr>
            <a:xfrm>
              <a:off x="898813" y="2446416"/>
              <a:ext cx="2109355" cy="610609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통계청 자료</a:t>
              </a:r>
            </a:p>
          </p:txBody>
        </p:sp>
        <p:sp>
          <p:nvSpPr>
            <p:cNvPr id="30" name="십자형 29">
              <a:extLst>
                <a:ext uri="{FF2B5EF4-FFF2-40B4-BE49-F238E27FC236}">
                  <a16:creationId xmlns:a16="http://schemas.microsoft.com/office/drawing/2014/main" id="{50A6E05E-7DEF-42E3-A650-F2D222F91816}"/>
                </a:ext>
              </a:extLst>
            </p:cNvPr>
            <p:cNvSpPr/>
            <p:nvPr/>
          </p:nvSpPr>
          <p:spPr>
            <a:xfrm>
              <a:off x="1750867" y="3178569"/>
              <a:ext cx="405245" cy="367784"/>
            </a:xfrm>
            <a:prstGeom prst="plus">
              <a:avLst>
                <a:gd name="adj" fmla="val 41524"/>
              </a:avLst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A9283A4-5A0F-4DB5-9AFD-ADF8DEC9D820}"/>
              </a:ext>
            </a:extLst>
          </p:cNvPr>
          <p:cNvSpPr/>
          <p:nvPr/>
        </p:nvSpPr>
        <p:spPr>
          <a:xfrm>
            <a:off x="4534775" y="3841945"/>
            <a:ext cx="2448106" cy="193899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2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감귤소비패턴에 </a:t>
            </a:r>
            <a:endParaRPr lang="en-US" altLang="ko-KR" sz="2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  <a:p>
            <a:pPr algn="ctr"/>
            <a:r>
              <a:rPr lang="ko-KR" altLang="en-US" sz="2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따른</a:t>
            </a:r>
            <a:endParaRPr lang="en-US" altLang="ko-KR" sz="2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  <a:p>
            <a:pPr algn="ctr"/>
            <a:r>
              <a:rPr lang="ko-KR" altLang="en-US" sz="2400" b="1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감귤출하량과</a:t>
            </a:r>
            <a:endParaRPr lang="en-US" altLang="ko-KR" sz="24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  <a:p>
            <a:pPr algn="ctr"/>
            <a:r>
              <a:rPr lang="ko-KR" altLang="en-US" sz="2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감귤소비량의</a:t>
            </a:r>
            <a:endParaRPr lang="en-US" altLang="ko-KR" sz="2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  <a:p>
            <a:pPr algn="ctr"/>
            <a:r>
              <a:rPr lang="ko-KR" altLang="en-US" sz="2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추이 분석</a:t>
            </a:r>
            <a:endParaRPr lang="en-US" altLang="ko-KR" sz="2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9A20E515-5AA7-449A-99EF-398B433EF349}"/>
              </a:ext>
            </a:extLst>
          </p:cNvPr>
          <p:cNvGrpSpPr/>
          <p:nvPr/>
        </p:nvGrpSpPr>
        <p:grpSpPr>
          <a:xfrm>
            <a:off x="5707064" y="1883877"/>
            <a:ext cx="959526" cy="1478584"/>
            <a:chOff x="9366991" y="4033601"/>
            <a:chExt cx="959526" cy="1478584"/>
          </a:xfrm>
        </p:grpSpPr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038598EB-94BC-4644-89F8-F4D1076D71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2582"/>
            <a:stretch/>
          </p:blipFill>
          <p:spPr>
            <a:xfrm rot="156451" flipH="1">
              <a:off x="9366991" y="4033601"/>
              <a:ext cx="959526" cy="1478584"/>
            </a:xfrm>
            <a:prstGeom prst="rect">
              <a:avLst/>
            </a:prstGeom>
          </p:spPr>
        </p:pic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7D2FAD48-CB37-49C6-BBCE-E23D2BA873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47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2582"/>
            <a:stretch/>
          </p:blipFill>
          <p:spPr>
            <a:xfrm rot="1880870" flipH="1">
              <a:off x="9416271" y="4383117"/>
              <a:ext cx="524458" cy="1004919"/>
            </a:xfrm>
            <a:prstGeom prst="rect">
              <a:avLst/>
            </a:prstGeom>
          </p:spPr>
        </p:pic>
      </p:grp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77354174-291E-4D0F-B6E5-45D4B8E1B317}"/>
              </a:ext>
            </a:extLst>
          </p:cNvPr>
          <p:cNvSpPr/>
          <p:nvPr/>
        </p:nvSpPr>
        <p:spPr>
          <a:xfrm>
            <a:off x="721807" y="449011"/>
            <a:ext cx="4390946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기존의 생산량 재배면적별 단수 분석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548CF4FB-9325-4619-90D7-44F0F2E1C263}"/>
              </a:ext>
            </a:extLst>
          </p:cNvPr>
          <p:cNvSpPr/>
          <p:nvPr/>
        </p:nvSpPr>
        <p:spPr>
          <a:xfrm>
            <a:off x="6860930" y="449011"/>
            <a:ext cx="4581101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현대인의 과실소비패턴 분석</a:t>
            </a:r>
          </a:p>
        </p:txBody>
      </p:sp>
    </p:spTree>
    <p:extLst>
      <p:ext uri="{BB962C8B-B14F-4D97-AF65-F5344CB8AC3E}">
        <p14:creationId xmlns:p14="http://schemas.microsoft.com/office/powerpoint/2010/main" val="286565429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화살표: 아래쪽 11">
            <a:extLst>
              <a:ext uri="{FF2B5EF4-FFF2-40B4-BE49-F238E27FC236}">
                <a16:creationId xmlns:a16="http://schemas.microsoft.com/office/drawing/2014/main" id="{1DB8093A-1E1A-45C0-B775-D6A81A7542A5}"/>
              </a:ext>
            </a:extLst>
          </p:cNvPr>
          <p:cNvSpPr/>
          <p:nvPr/>
        </p:nvSpPr>
        <p:spPr>
          <a:xfrm>
            <a:off x="8272397" y="3315280"/>
            <a:ext cx="2808685" cy="2513440"/>
          </a:xfrm>
          <a:custGeom>
            <a:avLst/>
            <a:gdLst>
              <a:gd name="connsiteX0" fmla="*/ 0 w 1825640"/>
              <a:gd name="connsiteY0" fmla="*/ 1600620 h 2513440"/>
              <a:gd name="connsiteX1" fmla="*/ 539541 w 1825640"/>
              <a:gd name="connsiteY1" fmla="*/ 1600620 h 2513440"/>
              <a:gd name="connsiteX2" fmla="*/ 539541 w 1825640"/>
              <a:gd name="connsiteY2" fmla="*/ 0 h 2513440"/>
              <a:gd name="connsiteX3" fmla="*/ 1286099 w 1825640"/>
              <a:gd name="connsiteY3" fmla="*/ 0 h 2513440"/>
              <a:gd name="connsiteX4" fmla="*/ 1286099 w 1825640"/>
              <a:gd name="connsiteY4" fmla="*/ 1600620 h 2513440"/>
              <a:gd name="connsiteX5" fmla="*/ 1825640 w 1825640"/>
              <a:gd name="connsiteY5" fmla="*/ 1600620 h 2513440"/>
              <a:gd name="connsiteX6" fmla="*/ 912820 w 1825640"/>
              <a:gd name="connsiteY6" fmla="*/ 2513440 h 2513440"/>
              <a:gd name="connsiteX7" fmla="*/ 0 w 1825640"/>
              <a:gd name="connsiteY7" fmla="*/ 1600620 h 2513440"/>
              <a:gd name="connsiteX0" fmla="*/ 0 w 1825640"/>
              <a:gd name="connsiteY0" fmla="*/ 1600620 h 2513440"/>
              <a:gd name="connsiteX1" fmla="*/ 394069 w 1825640"/>
              <a:gd name="connsiteY1" fmla="*/ 1548666 h 2513440"/>
              <a:gd name="connsiteX2" fmla="*/ 539541 w 1825640"/>
              <a:gd name="connsiteY2" fmla="*/ 0 h 2513440"/>
              <a:gd name="connsiteX3" fmla="*/ 1286099 w 1825640"/>
              <a:gd name="connsiteY3" fmla="*/ 0 h 2513440"/>
              <a:gd name="connsiteX4" fmla="*/ 1286099 w 1825640"/>
              <a:gd name="connsiteY4" fmla="*/ 1600620 h 2513440"/>
              <a:gd name="connsiteX5" fmla="*/ 1825640 w 1825640"/>
              <a:gd name="connsiteY5" fmla="*/ 1600620 h 2513440"/>
              <a:gd name="connsiteX6" fmla="*/ 912820 w 1825640"/>
              <a:gd name="connsiteY6" fmla="*/ 2513440 h 2513440"/>
              <a:gd name="connsiteX7" fmla="*/ 0 w 1825640"/>
              <a:gd name="connsiteY7" fmla="*/ 1600620 h 2513440"/>
              <a:gd name="connsiteX0" fmla="*/ 0 w 1825640"/>
              <a:gd name="connsiteY0" fmla="*/ 1600620 h 2513440"/>
              <a:gd name="connsiteX1" fmla="*/ 394069 w 1825640"/>
              <a:gd name="connsiteY1" fmla="*/ 1548666 h 2513440"/>
              <a:gd name="connsiteX2" fmla="*/ 539541 w 1825640"/>
              <a:gd name="connsiteY2" fmla="*/ 0 h 2513440"/>
              <a:gd name="connsiteX3" fmla="*/ 1286099 w 1825640"/>
              <a:gd name="connsiteY3" fmla="*/ 0 h 2513440"/>
              <a:gd name="connsiteX4" fmla="*/ 1286099 w 1825640"/>
              <a:gd name="connsiteY4" fmla="*/ 1600620 h 2513440"/>
              <a:gd name="connsiteX5" fmla="*/ 1825640 w 1825640"/>
              <a:gd name="connsiteY5" fmla="*/ 1600620 h 2513440"/>
              <a:gd name="connsiteX6" fmla="*/ 912820 w 1825640"/>
              <a:gd name="connsiteY6" fmla="*/ 2513440 h 2513440"/>
              <a:gd name="connsiteX7" fmla="*/ 0 w 1825640"/>
              <a:gd name="connsiteY7" fmla="*/ 1600620 h 2513440"/>
              <a:gd name="connsiteX0" fmla="*/ 0 w 1825640"/>
              <a:gd name="connsiteY0" fmla="*/ 1600620 h 2513440"/>
              <a:gd name="connsiteX1" fmla="*/ 394069 w 1825640"/>
              <a:gd name="connsiteY1" fmla="*/ 1548666 h 2513440"/>
              <a:gd name="connsiteX2" fmla="*/ 539541 w 1825640"/>
              <a:gd name="connsiteY2" fmla="*/ 0 h 2513440"/>
              <a:gd name="connsiteX3" fmla="*/ 1286099 w 1825640"/>
              <a:gd name="connsiteY3" fmla="*/ 0 h 2513440"/>
              <a:gd name="connsiteX4" fmla="*/ 1379617 w 1825640"/>
              <a:gd name="connsiteY4" fmla="*/ 1590229 h 2513440"/>
              <a:gd name="connsiteX5" fmla="*/ 1825640 w 1825640"/>
              <a:gd name="connsiteY5" fmla="*/ 1600620 h 2513440"/>
              <a:gd name="connsiteX6" fmla="*/ 912820 w 1825640"/>
              <a:gd name="connsiteY6" fmla="*/ 2513440 h 2513440"/>
              <a:gd name="connsiteX7" fmla="*/ 0 w 1825640"/>
              <a:gd name="connsiteY7" fmla="*/ 1600620 h 2513440"/>
              <a:gd name="connsiteX0" fmla="*/ 0 w 1825640"/>
              <a:gd name="connsiteY0" fmla="*/ 1600620 h 2513440"/>
              <a:gd name="connsiteX1" fmla="*/ 394069 w 1825640"/>
              <a:gd name="connsiteY1" fmla="*/ 1548666 h 2513440"/>
              <a:gd name="connsiteX2" fmla="*/ 539541 w 1825640"/>
              <a:gd name="connsiteY2" fmla="*/ 0 h 2513440"/>
              <a:gd name="connsiteX3" fmla="*/ 1286099 w 1825640"/>
              <a:gd name="connsiteY3" fmla="*/ 0 h 2513440"/>
              <a:gd name="connsiteX4" fmla="*/ 1493917 w 1825640"/>
              <a:gd name="connsiteY4" fmla="*/ 1569448 h 2513440"/>
              <a:gd name="connsiteX5" fmla="*/ 1825640 w 1825640"/>
              <a:gd name="connsiteY5" fmla="*/ 1600620 h 2513440"/>
              <a:gd name="connsiteX6" fmla="*/ 912820 w 1825640"/>
              <a:gd name="connsiteY6" fmla="*/ 2513440 h 2513440"/>
              <a:gd name="connsiteX7" fmla="*/ 0 w 1825640"/>
              <a:gd name="connsiteY7" fmla="*/ 1600620 h 2513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25640" h="2513440">
                <a:moveTo>
                  <a:pt x="0" y="1600620"/>
                </a:moveTo>
                <a:lnTo>
                  <a:pt x="394069" y="1548666"/>
                </a:lnTo>
                <a:lnTo>
                  <a:pt x="539541" y="0"/>
                </a:lnTo>
                <a:lnTo>
                  <a:pt x="1286099" y="0"/>
                </a:lnTo>
                <a:lnTo>
                  <a:pt x="1493917" y="1569448"/>
                </a:lnTo>
                <a:lnTo>
                  <a:pt x="1825640" y="1600620"/>
                </a:lnTo>
                <a:lnTo>
                  <a:pt x="912820" y="2513440"/>
                </a:lnTo>
                <a:lnTo>
                  <a:pt x="0" y="1600620"/>
                </a:lnTo>
                <a:close/>
              </a:path>
            </a:pathLst>
          </a:custGeom>
          <a:gradFill flip="none" rotWithShape="1">
            <a:gsLst>
              <a:gs pos="62000">
                <a:srgbClr val="F2BC97"/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accent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142931DC-45BD-455D-802A-E130DAF94596}"/>
              </a:ext>
            </a:extLst>
          </p:cNvPr>
          <p:cNvGrpSpPr/>
          <p:nvPr/>
        </p:nvGrpSpPr>
        <p:grpSpPr>
          <a:xfrm>
            <a:off x="406401" y="-38000"/>
            <a:ext cx="7895934" cy="1862048"/>
            <a:chOff x="43544" y="-114790"/>
            <a:chExt cx="7895934" cy="1862048"/>
          </a:xfrm>
        </p:grpSpPr>
        <p:grpSp>
          <p:nvGrpSpPr>
            <p:cNvPr id="81" name="그룹 80">
              <a:extLst>
                <a:ext uri="{FF2B5EF4-FFF2-40B4-BE49-F238E27FC236}">
                  <a16:creationId xmlns:a16="http://schemas.microsoft.com/office/drawing/2014/main" id="{C7A9C8C6-DDDB-4CD2-8445-4FAB9C6471CD}"/>
                </a:ext>
              </a:extLst>
            </p:cNvPr>
            <p:cNvGrpSpPr/>
            <p:nvPr/>
          </p:nvGrpSpPr>
          <p:grpSpPr>
            <a:xfrm>
              <a:off x="43544" y="1290207"/>
              <a:ext cx="1611086" cy="277336"/>
              <a:chOff x="101600" y="1867251"/>
              <a:chExt cx="1759045" cy="215728"/>
            </a:xfrm>
          </p:grpSpPr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7615A0E7-2409-4C83-8EF6-6CAB4D849F58}"/>
                  </a:ext>
                </a:extLst>
              </p:cNvPr>
              <p:cNvSpPr/>
              <p:nvPr/>
            </p:nvSpPr>
            <p:spPr>
              <a:xfrm>
                <a:off x="218520" y="1900860"/>
                <a:ext cx="1642125" cy="182119"/>
              </a:xfrm>
              <a:prstGeom prst="rect">
                <a:avLst/>
              </a:prstGeom>
              <a:solidFill>
                <a:srgbClr val="FF6600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B0713210-36C8-44AD-8C04-D00999AEDB96}"/>
                  </a:ext>
                </a:extLst>
              </p:cNvPr>
              <p:cNvSpPr/>
              <p:nvPr/>
            </p:nvSpPr>
            <p:spPr>
              <a:xfrm>
                <a:off x="101600" y="1867251"/>
                <a:ext cx="1643485" cy="149819"/>
              </a:xfrm>
              <a:prstGeom prst="rect">
                <a:avLst/>
              </a:prstGeom>
              <a:solidFill>
                <a:srgbClr val="FF660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82" name="그룹 81">
              <a:extLst>
                <a:ext uri="{FF2B5EF4-FFF2-40B4-BE49-F238E27FC236}">
                  <a16:creationId xmlns:a16="http://schemas.microsoft.com/office/drawing/2014/main" id="{73579D19-74F9-4407-8DD8-F9B07306E31B}"/>
                </a:ext>
              </a:extLst>
            </p:cNvPr>
            <p:cNvGrpSpPr/>
            <p:nvPr/>
          </p:nvGrpSpPr>
          <p:grpSpPr>
            <a:xfrm>
              <a:off x="101600" y="-114790"/>
              <a:ext cx="7837878" cy="1862048"/>
              <a:chOff x="170551" y="-79634"/>
              <a:chExt cx="7837878" cy="1862048"/>
            </a:xfrm>
          </p:grpSpPr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AD0077AE-6963-4769-BB6F-52822DE1DB49}"/>
                  </a:ext>
                </a:extLst>
              </p:cNvPr>
              <p:cNvSpPr txBox="1"/>
              <p:nvPr/>
            </p:nvSpPr>
            <p:spPr>
              <a:xfrm>
                <a:off x="170551" y="-79634"/>
                <a:ext cx="2195280" cy="1862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5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02</a:t>
                </a:r>
                <a:endParaRPr lang="ko-KR" altLang="en-US" sz="11500" dirty="0">
                  <a:ln>
                    <a:solidFill>
                      <a:schemeClr val="tx1">
                        <a:lumMod val="75000"/>
                        <a:lumOff val="25000"/>
                        <a:alpha val="7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Impact" panose="020B0806030902050204" pitchFamily="34" charset="0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grpSp>
            <p:nvGrpSpPr>
              <p:cNvPr id="84" name="그룹 83">
                <a:extLst>
                  <a:ext uri="{FF2B5EF4-FFF2-40B4-BE49-F238E27FC236}">
                    <a16:creationId xmlns:a16="http://schemas.microsoft.com/office/drawing/2014/main" id="{1F655B4C-350C-4443-B8C6-BC6CFC20273D}"/>
                  </a:ext>
                </a:extLst>
              </p:cNvPr>
              <p:cNvGrpSpPr/>
              <p:nvPr/>
            </p:nvGrpSpPr>
            <p:grpSpPr>
              <a:xfrm>
                <a:off x="1738086" y="305207"/>
                <a:ext cx="6270343" cy="1328684"/>
                <a:chOff x="1738086" y="305207"/>
                <a:chExt cx="6270343" cy="1328684"/>
              </a:xfrm>
            </p:grpSpPr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FD7C1AE2-FBE0-4C8D-8E42-2A4447AC1CDF}"/>
                    </a:ext>
                  </a:extLst>
                </p:cNvPr>
                <p:cNvSpPr txBox="1"/>
                <p:nvPr/>
              </p:nvSpPr>
              <p:spPr>
                <a:xfrm>
                  <a:off x="1738090" y="305207"/>
                  <a:ext cx="3048004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4000" dirty="0">
                      <a:ln>
                        <a:solidFill>
                          <a:schemeClr val="tx1">
                            <a:lumMod val="75000"/>
                            <a:lumOff val="25000"/>
                            <a:alpha val="7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Impact" panose="020B0806030902050204" pitchFamily="34" charset="0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분석배경</a:t>
                  </a:r>
                  <a:endParaRPr lang="en-US" altLang="ko-KR" sz="40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F0C3CCB6-8195-40C6-96B2-3B28DC9E896D}"/>
                    </a:ext>
                  </a:extLst>
                </p:cNvPr>
                <p:cNvSpPr txBox="1"/>
                <p:nvPr/>
              </p:nvSpPr>
              <p:spPr>
                <a:xfrm>
                  <a:off x="1738086" y="926005"/>
                  <a:ext cx="6270343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ko-KR" altLang="en-US" sz="1600" dirty="0">
                      <a:ln>
                        <a:solidFill>
                          <a:schemeClr val="tx1">
                            <a:lumMod val="75000"/>
                            <a:lumOff val="25000"/>
                            <a:alpha val="7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HY견고딕" panose="02030600000101010101" pitchFamily="18" charset="-127"/>
                      <a:ea typeface="HY견고딕" panose="02030600000101010101" pitchFamily="18" charset="-127"/>
                      <a:cs typeface="조선일보명조" panose="02030304000000000000" pitchFamily="18" charset="-127"/>
                    </a:rPr>
                    <a:t>현재 제주감귤산업의 안정적인 미래를 위해서</a:t>
                  </a:r>
                  <a:endParaRPr lang="en-US" altLang="ko-KR" sz="16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조선일보명조" panose="02030304000000000000" pitchFamily="18" charset="-127"/>
                  </a:endParaRPr>
                </a:p>
                <a:p>
                  <a:r>
                    <a:rPr lang="ko-KR" altLang="en-US" sz="1600" dirty="0">
                      <a:ln>
                        <a:solidFill>
                          <a:schemeClr val="tx1">
                            <a:lumMod val="75000"/>
                            <a:lumOff val="25000"/>
                            <a:alpha val="7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HY견고딕" panose="02030600000101010101" pitchFamily="18" charset="-127"/>
                      <a:ea typeface="HY견고딕" panose="02030600000101010101" pitchFamily="18" charset="-127"/>
                      <a:cs typeface="조선일보명조" panose="02030304000000000000" pitchFamily="18" charset="-127"/>
                    </a:rPr>
                    <a:t>소비패턴을 분석해서</a:t>
                  </a:r>
                  <a:r>
                    <a:rPr lang="en-US" altLang="ko-KR" sz="1600" dirty="0">
                      <a:ln>
                        <a:solidFill>
                          <a:schemeClr val="tx1">
                            <a:lumMod val="75000"/>
                            <a:lumOff val="25000"/>
                            <a:alpha val="7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HY견고딕" panose="02030600000101010101" pitchFamily="18" charset="-127"/>
                      <a:ea typeface="HY견고딕" panose="02030600000101010101" pitchFamily="18" charset="-127"/>
                      <a:cs typeface="조선일보명조" panose="02030304000000000000" pitchFamily="18" charset="-127"/>
                    </a:rPr>
                    <a:t>, </a:t>
                  </a:r>
                  <a:r>
                    <a:rPr lang="ko-KR" altLang="en-US" sz="1600" dirty="0">
                      <a:ln>
                        <a:solidFill>
                          <a:schemeClr val="tx1">
                            <a:lumMod val="75000"/>
                            <a:lumOff val="25000"/>
                            <a:alpha val="7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HY견고딕" panose="02030600000101010101" pitchFamily="18" charset="-127"/>
                      <a:ea typeface="HY견고딕" panose="02030600000101010101" pitchFamily="18" charset="-127"/>
                      <a:cs typeface="조선일보명조" panose="02030304000000000000" pitchFamily="18" charset="-127"/>
                    </a:rPr>
                    <a:t>출하량과 소비량의 적정한 비율을 찾는다</a:t>
                  </a:r>
                  <a:r>
                    <a:rPr lang="en-US" altLang="ko-KR" sz="1600" dirty="0">
                      <a:ln>
                        <a:solidFill>
                          <a:schemeClr val="tx1">
                            <a:lumMod val="75000"/>
                            <a:lumOff val="25000"/>
                            <a:alpha val="7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HY견고딕" panose="02030600000101010101" pitchFamily="18" charset="-127"/>
                      <a:ea typeface="HY견고딕" panose="02030600000101010101" pitchFamily="18" charset="-127"/>
                      <a:cs typeface="조선일보명조" panose="02030304000000000000" pitchFamily="18" charset="-127"/>
                    </a:rPr>
                    <a:t>.</a:t>
                  </a:r>
                  <a:r>
                    <a:rPr lang="ko-KR" altLang="en-US" sz="1600" dirty="0">
                      <a:ln>
                        <a:solidFill>
                          <a:schemeClr val="tx1">
                            <a:lumMod val="75000"/>
                            <a:lumOff val="25000"/>
                            <a:alpha val="7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HY견고딕" panose="02030600000101010101" pitchFamily="18" charset="-127"/>
                      <a:ea typeface="HY견고딕" panose="02030600000101010101" pitchFamily="18" charset="-127"/>
                      <a:cs typeface="조선일보명조" panose="02030304000000000000" pitchFamily="18" charset="-127"/>
                    </a:rPr>
                    <a:t> </a:t>
                  </a:r>
                  <a:endParaRPr lang="en-US" altLang="ko-KR" sz="16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</p:grpSp>
      </p:grp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5791B941-E9EE-4876-90F7-E09204190268}"/>
              </a:ext>
            </a:extLst>
          </p:cNvPr>
          <p:cNvGrpSpPr/>
          <p:nvPr/>
        </p:nvGrpSpPr>
        <p:grpSpPr>
          <a:xfrm rot="16200000">
            <a:off x="5206895" y="3020623"/>
            <a:ext cx="1674102" cy="2176798"/>
            <a:chOff x="9180279" y="3972933"/>
            <a:chExt cx="827314" cy="1251642"/>
          </a:xfrm>
        </p:grpSpPr>
        <p:sp>
          <p:nvSpPr>
            <p:cNvPr id="116" name="아래쪽 화살표 94">
              <a:extLst>
                <a:ext uri="{FF2B5EF4-FFF2-40B4-BE49-F238E27FC236}">
                  <a16:creationId xmlns:a16="http://schemas.microsoft.com/office/drawing/2014/main" id="{BEBCB02E-88AA-46F3-937D-F36F65FFA052}"/>
                </a:ext>
              </a:extLst>
            </p:cNvPr>
            <p:cNvSpPr/>
            <p:nvPr/>
          </p:nvSpPr>
          <p:spPr>
            <a:xfrm>
              <a:off x="9180279" y="4102109"/>
              <a:ext cx="827314" cy="1122466"/>
            </a:xfrm>
            <a:prstGeom prst="downArrow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Impact" panose="020B0806030902050204" pitchFamily="34" charset="0"/>
              </a:endParaRPr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4FF64638-811F-46A2-B146-4DB07B75E23A}"/>
                </a:ext>
              </a:extLst>
            </p:cNvPr>
            <p:cNvSpPr/>
            <p:nvPr/>
          </p:nvSpPr>
          <p:spPr>
            <a:xfrm>
              <a:off x="9216571" y="3972933"/>
              <a:ext cx="791022" cy="42489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Impact" panose="020B0806030902050204" pitchFamily="34" charset="0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3BB16902-D959-4A1D-8CC0-F86D086FDE56}"/>
              </a:ext>
            </a:extLst>
          </p:cNvPr>
          <p:cNvGrpSpPr/>
          <p:nvPr/>
        </p:nvGrpSpPr>
        <p:grpSpPr>
          <a:xfrm>
            <a:off x="1471374" y="2571758"/>
            <a:ext cx="3079844" cy="3745914"/>
            <a:chOff x="1471374" y="2571758"/>
            <a:chExt cx="3079844" cy="3745914"/>
          </a:xfrm>
        </p:grpSpPr>
        <p:grpSp>
          <p:nvGrpSpPr>
            <p:cNvPr id="118" name="그룹 117">
              <a:extLst>
                <a:ext uri="{FF2B5EF4-FFF2-40B4-BE49-F238E27FC236}">
                  <a16:creationId xmlns:a16="http://schemas.microsoft.com/office/drawing/2014/main" id="{5C8EA3A0-C114-4977-B614-B9FBA29DB2D7}"/>
                </a:ext>
              </a:extLst>
            </p:cNvPr>
            <p:cNvGrpSpPr/>
            <p:nvPr/>
          </p:nvGrpSpPr>
          <p:grpSpPr>
            <a:xfrm>
              <a:off x="1471374" y="2571758"/>
              <a:ext cx="3079844" cy="791023"/>
              <a:chOff x="7362361" y="1673663"/>
              <a:chExt cx="2376725" cy="614678"/>
            </a:xfrm>
          </p:grpSpPr>
          <p:sp>
            <p:nvSpPr>
              <p:cNvPr id="119" name="직사각형 118">
                <a:extLst>
                  <a:ext uri="{FF2B5EF4-FFF2-40B4-BE49-F238E27FC236}">
                    <a16:creationId xmlns:a16="http://schemas.microsoft.com/office/drawing/2014/main" id="{6E04F8AF-D0DF-4747-8411-777F61742426}"/>
                  </a:ext>
                </a:extLst>
              </p:cNvPr>
              <p:cNvSpPr/>
              <p:nvPr/>
            </p:nvSpPr>
            <p:spPr>
              <a:xfrm>
                <a:off x="7362361" y="1688176"/>
                <a:ext cx="2376725" cy="600165"/>
              </a:xfrm>
              <a:prstGeom prst="rect">
                <a:avLst/>
              </a:prstGeom>
              <a:solidFill>
                <a:srgbClr val="FF66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latin typeface="HY견고딕" panose="02030600000101010101" pitchFamily="18" charset="-127"/>
                  <a:ea typeface="HY견고딕" panose="02030600000101010101" pitchFamily="18" charset="-127"/>
                </a:endParaRPr>
              </a:p>
            </p:txBody>
          </p:sp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82FD702F-700F-4F78-B685-06814DA9D756}"/>
                  </a:ext>
                </a:extLst>
              </p:cNvPr>
              <p:cNvSpPr txBox="1"/>
              <p:nvPr/>
            </p:nvSpPr>
            <p:spPr>
              <a:xfrm>
                <a:off x="7674383" y="1673663"/>
                <a:ext cx="1773048" cy="4065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800" b="1" dirty="0">
                    <a:ln>
                      <a:solidFill>
                        <a:schemeClr val="bg1">
                          <a:alpha val="70000"/>
                        </a:schemeClr>
                      </a:solidFill>
                    </a:ln>
                    <a:solidFill>
                      <a:schemeClr val="bg1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조선일보명조" panose="02030304000000000000" pitchFamily="18" charset="-127"/>
                  </a:rPr>
                  <a:t>감귤 생산</a:t>
                </a:r>
                <a:endParaRPr lang="en-US" altLang="ko-KR" sz="2800" b="1" dirty="0">
                  <a:ln>
                    <a:solidFill>
                      <a:schemeClr val="bg1">
                        <a:alpha val="70000"/>
                      </a:schemeClr>
                    </a:solidFill>
                  </a:ln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조선일보명조" panose="02030304000000000000" pitchFamily="18" charset="-127"/>
                </a:endParaRPr>
              </a:p>
            </p:txBody>
          </p:sp>
        </p:grpSp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F8DD8CEC-AD11-4722-B255-D2B5F69F0DB3}"/>
                </a:ext>
              </a:extLst>
            </p:cNvPr>
            <p:cNvGrpSpPr/>
            <p:nvPr/>
          </p:nvGrpSpPr>
          <p:grpSpPr>
            <a:xfrm>
              <a:off x="1471374" y="3423951"/>
              <a:ext cx="3079844" cy="791023"/>
              <a:chOff x="7362361" y="1673663"/>
              <a:chExt cx="2376725" cy="614678"/>
            </a:xfrm>
          </p:grpSpPr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AC4A3692-B984-4780-954A-2560D56AED79}"/>
                  </a:ext>
                </a:extLst>
              </p:cNvPr>
              <p:cNvSpPr/>
              <p:nvPr/>
            </p:nvSpPr>
            <p:spPr>
              <a:xfrm>
                <a:off x="7362361" y="1688176"/>
                <a:ext cx="2376725" cy="600165"/>
              </a:xfrm>
              <a:prstGeom prst="rect">
                <a:avLst/>
              </a:prstGeom>
              <a:solidFill>
                <a:srgbClr val="FF66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latin typeface="HY견고딕" panose="02030600000101010101" pitchFamily="18" charset="-127"/>
                  <a:ea typeface="HY견고딕" panose="02030600000101010101" pitchFamily="18" charset="-127"/>
                </a:endParaRP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79E9509A-10D9-4425-B627-7A12AEBF696C}"/>
                  </a:ext>
                </a:extLst>
              </p:cNvPr>
              <p:cNvSpPr txBox="1"/>
              <p:nvPr/>
            </p:nvSpPr>
            <p:spPr>
              <a:xfrm>
                <a:off x="7674383" y="1673663"/>
                <a:ext cx="1773049" cy="3110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800" b="1" dirty="0">
                    <a:ln>
                      <a:solidFill>
                        <a:schemeClr val="bg1">
                          <a:alpha val="70000"/>
                        </a:schemeClr>
                      </a:solidFill>
                    </a:ln>
                    <a:solidFill>
                      <a:schemeClr val="bg1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조선일보명조" panose="02030304000000000000" pitchFamily="18" charset="-127"/>
                  </a:rPr>
                  <a:t>감귤 소비</a:t>
                </a:r>
                <a:endParaRPr lang="en-US" altLang="ko-KR" sz="2800" b="1" dirty="0">
                  <a:ln>
                    <a:solidFill>
                      <a:schemeClr val="bg1">
                        <a:alpha val="70000"/>
                      </a:schemeClr>
                    </a:solidFill>
                  </a:ln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조선일보명조" panose="02030304000000000000" pitchFamily="18" charset="-127"/>
                </a:endParaRPr>
              </a:p>
            </p:txBody>
          </p:sp>
        </p:grp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A9A6D2B7-B1E1-405D-9FCE-3207A7411BF0}"/>
                </a:ext>
              </a:extLst>
            </p:cNvPr>
            <p:cNvGrpSpPr/>
            <p:nvPr/>
          </p:nvGrpSpPr>
          <p:grpSpPr>
            <a:xfrm>
              <a:off x="1471374" y="4711916"/>
              <a:ext cx="3079844" cy="791023"/>
              <a:chOff x="7362361" y="1673663"/>
              <a:chExt cx="2376725" cy="614678"/>
            </a:xfrm>
          </p:grpSpPr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1830C9C0-19A6-4FB9-A19A-E1AF697311AF}"/>
                  </a:ext>
                </a:extLst>
              </p:cNvPr>
              <p:cNvSpPr/>
              <p:nvPr/>
            </p:nvSpPr>
            <p:spPr>
              <a:xfrm>
                <a:off x="7362361" y="1688176"/>
                <a:ext cx="2376725" cy="600165"/>
              </a:xfrm>
              <a:prstGeom prst="rect">
                <a:avLst/>
              </a:prstGeom>
              <a:solidFill>
                <a:srgbClr val="FD9D3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latin typeface="HY견고딕" panose="02030600000101010101" pitchFamily="18" charset="-127"/>
                  <a:ea typeface="HY견고딕" panose="02030600000101010101" pitchFamily="18" charset="-127"/>
                </a:endParaRP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1A6C795-2184-49C2-9828-6AA182AD0D1F}"/>
                  </a:ext>
                </a:extLst>
              </p:cNvPr>
              <p:cNvSpPr txBox="1"/>
              <p:nvPr/>
            </p:nvSpPr>
            <p:spPr>
              <a:xfrm>
                <a:off x="7478189" y="1673663"/>
                <a:ext cx="2167471" cy="3110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800" b="1" dirty="0">
                    <a:ln>
                      <a:solidFill>
                        <a:schemeClr val="bg1">
                          <a:alpha val="70000"/>
                        </a:schemeClr>
                      </a:solidFill>
                    </a:ln>
                    <a:solidFill>
                      <a:schemeClr val="bg1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조선일보명조" panose="02030304000000000000" pitchFamily="18" charset="-127"/>
                  </a:rPr>
                  <a:t>국내 과일 소비</a:t>
                </a:r>
                <a:endParaRPr lang="en-US" altLang="ko-KR" sz="2800" b="1" dirty="0">
                  <a:ln>
                    <a:solidFill>
                      <a:schemeClr val="bg1">
                        <a:alpha val="70000"/>
                      </a:schemeClr>
                    </a:solidFill>
                  </a:ln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조선일보명조" panose="02030304000000000000" pitchFamily="18" charset="-127"/>
                </a:endParaRPr>
              </a:p>
            </p:txBody>
          </p:sp>
        </p:grpSp>
        <p:sp>
          <p:nvSpPr>
            <p:cNvPr id="2" name="십자형 1">
              <a:extLst>
                <a:ext uri="{FF2B5EF4-FFF2-40B4-BE49-F238E27FC236}">
                  <a16:creationId xmlns:a16="http://schemas.microsoft.com/office/drawing/2014/main" id="{650CE5E2-3E32-4C3F-BF23-403EB04B02EB}"/>
                </a:ext>
              </a:extLst>
            </p:cNvPr>
            <p:cNvSpPr/>
            <p:nvPr/>
          </p:nvSpPr>
          <p:spPr>
            <a:xfrm>
              <a:off x="2828161" y="4251717"/>
              <a:ext cx="413803" cy="404779"/>
            </a:xfrm>
            <a:prstGeom prst="plus">
              <a:avLst>
                <a:gd name="adj" fmla="val 37784"/>
              </a:avLst>
            </a:prstGeom>
            <a:solidFill>
              <a:srgbClr val="FD9D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3D96DC86-AC51-4AA3-85F0-316A9650B06F}"/>
                </a:ext>
              </a:extLst>
            </p:cNvPr>
            <p:cNvGrpSpPr/>
            <p:nvPr/>
          </p:nvGrpSpPr>
          <p:grpSpPr>
            <a:xfrm>
              <a:off x="1471374" y="5526649"/>
              <a:ext cx="3079844" cy="791023"/>
              <a:chOff x="7362361" y="1673663"/>
              <a:chExt cx="2376725" cy="614678"/>
            </a:xfrm>
          </p:grpSpPr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6D1B76C9-3A55-4DFE-951F-5F561FC5BFF9}"/>
                  </a:ext>
                </a:extLst>
              </p:cNvPr>
              <p:cNvSpPr/>
              <p:nvPr/>
            </p:nvSpPr>
            <p:spPr>
              <a:xfrm>
                <a:off x="7362361" y="1688176"/>
                <a:ext cx="2376725" cy="600165"/>
              </a:xfrm>
              <a:prstGeom prst="rect">
                <a:avLst/>
              </a:prstGeom>
              <a:solidFill>
                <a:srgbClr val="FD9D3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latin typeface="HY견고딕" panose="02030600000101010101" pitchFamily="18" charset="-127"/>
                  <a:ea typeface="HY견고딕" panose="02030600000101010101" pitchFamily="18" charset="-127"/>
                </a:endParaRP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68E84EFD-7050-49CF-824F-886655BBC858}"/>
                  </a:ext>
                </a:extLst>
              </p:cNvPr>
              <p:cNvSpPr txBox="1"/>
              <p:nvPr/>
            </p:nvSpPr>
            <p:spPr>
              <a:xfrm>
                <a:off x="7478189" y="1673663"/>
                <a:ext cx="2167471" cy="3110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800" b="1" dirty="0">
                    <a:ln>
                      <a:solidFill>
                        <a:schemeClr val="bg1">
                          <a:alpha val="70000"/>
                        </a:schemeClr>
                      </a:solidFill>
                    </a:ln>
                    <a:solidFill>
                      <a:schemeClr val="bg1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조선일보명조" panose="02030304000000000000" pitchFamily="18" charset="-127"/>
                  </a:rPr>
                  <a:t>수입 과일 소비</a:t>
                </a:r>
                <a:endParaRPr lang="en-US" altLang="ko-KR" sz="2800" b="1" dirty="0">
                  <a:ln>
                    <a:solidFill>
                      <a:schemeClr val="bg1">
                        <a:alpha val="70000"/>
                      </a:schemeClr>
                    </a:solidFill>
                  </a:ln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조선일보명조" panose="02030304000000000000" pitchFamily="18" charset="-127"/>
                </a:endParaRPr>
              </a:p>
            </p:txBody>
          </p:sp>
        </p:grp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E5AC5F8F-D46A-458E-B1B3-D68B0F907742}"/>
                </a:ext>
              </a:extLst>
            </p:cNvPr>
            <p:cNvCxnSpPr/>
            <p:nvPr/>
          </p:nvCxnSpPr>
          <p:spPr>
            <a:xfrm>
              <a:off x="2094342" y="3179618"/>
              <a:ext cx="1843813" cy="0"/>
            </a:xfrm>
            <a:prstGeom prst="line">
              <a:avLst/>
            </a:prstGeom>
            <a:ln w="57150"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id="{2AB77195-DE9A-48B5-BBB4-E42179582651}"/>
                </a:ext>
              </a:extLst>
            </p:cNvPr>
            <p:cNvCxnSpPr/>
            <p:nvPr/>
          </p:nvCxnSpPr>
          <p:spPr>
            <a:xfrm>
              <a:off x="2094342" y="4028209"/>
              <a:ext cx="1843813" cy="0"/>
            </a:xfrm>
            <a:prstGeom prst="line">
              <a:avLst/>
            </a:prstGeom>
            <a:ln w="57150"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id="{3C823346-9FFD-43B2-9110-8AA5F47D9060}"/>
                </a:ext>
              </a:extLst>
            </p:cNvPr>
            <p:cNvCxnSpPr>
              <a:cxnSpLocks/>
            </p:cNvCxnSpPr>
            <p:nvPr/>
          </p:nvCxnSpPr>
          <p:spPr>
            <a:xfrm>
              <a:off x="1766455" y="6137563"/>
              <a:ext cx="2587336" cy="0"/>
            </a:xfrm>
            <a:prstGeom prst="line">
              <a:avLst/>
            </a:prstGeom>
            <a:ln w="57150"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연결선 61">
              <a:extLst>
                <a:ext uri="{FF2B5EF4-FFF2-40B4-BE49-F238E27FC236}">
                  <a16:creationId xmlns:a16="http://schemas.microsoft.com/office/drawing/2014/main" id="{4D60E589-5CAF-4BBD-AA0C-96C68506614B}"/>
                </a:ext>
              </a:extLst>
            </p:cNvPr>
            <p:cNvCxnSpPr>
              <a:cxnSpLocks/>
            </p:cNvCxnSpPr>
            <p:nvPr/>
          </p:nvCxnSpPr>
          <p:spPr>
            <a:xfrm>
              <a:off x="1766455" y="5327073"/>
              <a:ext cx="2587336" cy="0"/>
            </a:xfrm>
            <a:prstGeom prst="line">
              <a:avLst/>
            </a:prstGeom>
            <a:ln w="57150"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EAF427D8-9540-4B69-8D22-189FCCD4FF69}"/>
              </a:ext>
            </a:extLst>
          </p:cNvPr>
          <p:cNvGrpSpPr/>
          <p:nvPr/>
        </p:nvGrpSpPr>
        <p:grpSpPr>
          <a:xfrm>
            <a:off x="7284026" y="1891721"/>
            <a:ext cx="4322619" cy="980119"/>
            <a:chOff x="7284026" y="1891721"/>
            <a:chExt cx="4322619" cy="980119"/>
          </a:xfrm>
        </p:grpSpPr>
        <p:grpSp>
          <p:nvGrpSpPr>
            <p:cNvPr id="122" name="그룹 121">
              <a:extLst>
                <a:ext uri="{FF2B5EF4-FFF2-40B4-BE49-F238E27FC236}">
                  <a16:creationId xmlns:a16="http://schemas.microsoft.com/office/drawing/2014/main" id="{EDC989F2-8008-44FD-A995-46D9B4B3F9FC}"/>
                </a:ext>
              </a:extLst>
            </p:cNvPr>
            <p:cNvGrpSpPr/>
            <p:nvPr/>
          </p:nvGrpSpPr>
          <p:grpSpPr>
            <a:xfrm>
              <a:off x="7284026" y="2296323"/>
              <a:ext cx="4322619" cy="575517"/>
              <a:chOff x="7249900" y="1688176"/>
              <a:chExt cx="2489186" cy="600165"/>
            </a:xfrm>
          </p:grpSpPr>
          <p:sp>
            <p:nvSpPr>
              <p:cNvPr id="123" name="직사각형 122">
                <a:extLst>
                  <a:ext uri="{FF2B5EF4-FFF2-40B4-BE49-F238E27FC236}">
                    <a16:creationId xmlns:a16="http://schemas.microsoft.com/office/drawing/2014/main" id="{27C62EED-AF03-4652-B6DD-CA612CAF2670}"/>
                  </a:ext>
                </a:extLst>
              </p:cNvPr>
              <p:cNvSpPr/>
              <p:nvPr/>
            </p:nvSpPr>
            <p:spPr>
              <a:xfrm>
                <a:off x="7362361" y="1688176"/>
                <a:ext cx="2376725" cy="600165"/>
              </a:xfrm>
              <a:prstGeom prst="rect">
                <a:avLst/>
              </a:prstGeom>
              <a:solidFill>
                <a:srgbClr val="FF66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atin typeface="HY견고딕" panose="02030600000101010101" pitchFamily="18" charset="-127"/>
                  <a:ea typeface="HY견고딕" panose="02030600000101010101" pitchFamily="18" charset="-127"/>
                </a:endParaRPr>
              </a:p>
            </p:txBody>
          </p:sp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04C15452-2C30-41CC-AC28-57E570240C7D}"/>
                  </a:ext>
                </a:extLst>
              </p:cNvPr>
              <p:cNvSpPr txBox="1"/>
              <p:nvPr/>
            </p:nvSpPr>
            <p:spPr>
              <a:xfrm>
                <a:off x="7249900" y="1769982"/>
                <a:ext cx="226544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altLang="ko-KR" sz="2000" b="1" dirty="0">
                  <a:ln>
                    <a:solidFill>
                      <a:schemeClr val="bg1">
                        <a:alpha val="70000"/>
                      </a:schemeClr>
                    </a:solidFill>
                  </a:ln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조선일보명조" panose="02030304000000000000" pitchFamily="18" charset="-127"/>
                </a:endParaRPr>
              </a:p>
            </p:txBody>
          </p:sp>
        </p:grp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6A68313-0000-4767-8D44-37912F89CD71}"/>
                </a:ext>
              </a:extLst>
            </p:cNvPr>
            <p:cNvSpPr/>
            <p:nvPr/>
          </p:nvSpPr>
          <p:spPr>
            <a:xfrm>
              <a:off x="8068840" y="1891721"/>
              <a:ext cx="3012242" cy="83099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ko-KR" altLang="en-US" sz="4800" b="1" dirty="0">
                  <a:ln w="6600">
                    <a:solidFill>
                      <a:schemeClr val="accent2"/>
                    </a:solidFill>
                    <a:prstDash val="solid"/>
                  </a:ln>
                  <a:solidFill>
                    <a:srgbClr val="FFFF00"/>
                  </a:solidFill>
                  <a:effectLst>
                    <a:outerShdw dist="38100" dir="2700000" algn="tl" rotWithShape="0">
                      <a:schemeClr val="accent2"/>
                    </a:outerShdw>
                  </a:effectLst>
                </a:rPr>
                <a:t>예측결과</a:t>
              </a:r>
              <a:endParaRPr lang="ko-KR" altLang="en-US" sz="5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00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endParaRPr>
            </a:p>
          </p:txBody>
        </p:sp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DB9B789-558D-401D-852F-7056729ADC28}"/>
              </a:ext>
            </a:extLst>
          </p:cNvPr>
          <p:cNvSpPr/>
          <p:nvPr/>
        </p:nvSpPr>
        <p:spPr>
          <a:xfrm>
            <a:off x="7521343" y="2920239"/>
            <a:ext cx="4310795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4800" b="1" cap="none" spc="0" dirty="0">
                <a:ln w="6600">
                  <a:solidFill>
                    <a:srgbClr val="FFFF00"/>
                  </a:solidFill>
                  <a:prstDash val="solid"/>
                </a:ln>
                <a:solidFill>
                  <a:srgbClr val="F1833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감귤 생산 예측</a:t>
            </a:r>
            <a:endParaRPr lang="en-US" altLang="ko-KR" sz="4800" b="1" cap="none" spc="0" dirty="0">
              <a:ln w="6600">
                <a:solidFill>
                  <a:srgbClr val="FFFF00"/>
                </a:solidFill>
                <a:prstDash val="solid"/>
              </a:ln>
              <a:solidFill>
                <a:srgbClr val="F1833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  <a:p>
            <a:pPr algn="ctr"/>
            <a:r>
              <a:rPr lang="ko-KR" altLang="en-US" sz="4800" b="1" dirty="0">
                <a:ln w="6600">
                  <a:solidFill>
                    <a:srgbClr val="FFFF00"/>
                  </a:solidFill>
                  <a:prstDash val="solid"/>
                </a:ln>
                <a:solidFill>
                  <a:srgbClr val="F1833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감귤 소비 예측</a:t>
            </a:r>
            <a:endParaRPr lang="en-US" altLang="ko-KR" sz="4800" b="1" cap="none" spc="0" dirty="0">
              <a:ln w="6600">
                <a:solidFill>
                  <a:srgbClr val="FFFF00"/>
                </a:solidFill>
                <a:prstDash val="solid"/>
              </a:ln>
              <a:solidFill>
                <a:srgbClr val="F1833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F3A126F-324B-4D7B-8064-7555D0BBF871}"/>
              </a:ext>
            </a:extLst>
          </p:cNvPr>
          <p:cNvSpPr/>
          <p:nvPr/>
        </p:nvSpPr>
        <p:spPr>
          <a:xfrm>
            <a:off x="6609523" y="5828720"/>
            <a:ext cx="5582478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44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미래 예측 시나리오</a:t>
            </a:r>
            <a:endParaRPr lang="en-US" altLang="ko-KR" sz="4400" b="1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184964705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4623" y="2288191"/>
            <a:ext cx="3236058" cy="2791703"/>
          </a:xfrm>
          <a:prstGeom prst="rect">
            <a:avLst/>
          </a:prstGeom>
          <a:effectLst>
            <a:glow>
              <a:schemeClr val="accent1"/>
            </a:glow>
            <a:outerShdw blurRad="50800" dist="50800" dir="5400000" algn="ctr" rotWithShape="0">
              <a:schemeClr val="accent2">
                <a:alpha val="75000"/>
              </a:schemeClr>
            </a:outerShdw>
            <a:softEdge rad="38100"/>
          </a:effectLst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55FB7C6F-B589-4D2A-B5FE-3B86FABCB67D}"/>
              </a:ext>
            </a:extLst>
          </p:cNvPr>
          <p:cNvGrpSpPr/>
          <p:nvPr/>
        </p:nvGrpSpPr>
        <p:grpSpPr>
          <a:xfrm>
            <a:off x="6642652" y="1714676"/>
            <a:ext cx="959526" cy="1478584"/>
            <a:chOff x="9366991" y="4033601"/>
            <a:chExt cx="959526" cy="1478584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758FF45E-8472-4073-B173-3F46895AF5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2582"/>
            <a:stretch/>
          </p:blipFill>
          <p:spPr>
            <a:xfrm rot="156451" flipH="1">
              <a:off x="9366991" y="4033601"/>
              <a:ext cx="959526" cy="1478584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721E1BE4-B570-4B85-ABDB-936944C2ED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colorTemperature colorTemp="47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2582"/>
            <a:stretch/>
          </p:blipFill>
          <p:spPr>
            <a:xfrm rot="1880870" flipH="1">
              <a:off x="9416271" y="4383117"/>
              <a:ext cx="524458" cy="1004919"/>
            </a:xfrm>
            <a:prstGeom prst="rect">
              <a:avLst/>
            </a:prstGeom>
          </p:spPr>
        </p:pic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8CDD6852-059C-4E17-8801-B870545B8370}"/>
              </a:ext>
            </a:extLst>
          </p:cNvPr>
          <p:cNvSpPr/>
          <p:nvPr/>
        </p:nvSpPr>
        <p:spPr>
          <a:xfrm>
            <a:off x="5511573" y="2931734"/>
            <a:ext cx="2262158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kumimoji="1" lang="ko-KR" altLang="en-US" sz="5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Giddyup Std" charset="0"/>
                <a:ea typeface="Giddyup Std" charset="0"/>
                <a:cs typeface="Giddyup Std" charset="0"/>
              </a:rPr>
              <a:t>데이터</a:t>
            </a:r>
            <a:endParaRPr kumimoji="1" lang="en-US" altLang="ko-KR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Giddyup Std" charset="0"/>
              <a:ea typeface="Giddyup Std" charset="0"/>
              <a:cs typeface="Giddyup Std" charset="0"/>
            </a:endParaRPr>
          </a:p>
          <a:p>
            <a:pPr algn="ctr"/>
            <a:r>
              <a:rPr kumimoji="1" lang="ko-KR" altLang="en-US" sz="5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Giddyup Std" charset="0"/>
              </a:rPr>
              <a:t>시각화</a:t>
            </a:r>
            <a:endParaRPr lang="ko-KR" altLang="en-U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76721835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1474836470000000000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21474836470000000000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1474836470000000000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21474836470000000000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327</TotalTime>
  <Words>637</Words>
  <Application>Microsoft Office PowerPoint</Application>
  <PresentationFormat>와이드스크린</PresentationFormat>
  <Paragraphs>228</Paragraphs>
  <Slides>23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35" baseType="lpstr">
      <vt:lpstr>1훈점보맘보 B</vt:lpstr>
      <vt:lpstr>Giddyup Std</vt:lpstr>
      <vt:lpstr>HY견고딕</vt:lpstr>
      <vt:lpstr>Nanum Gothic</vt:lpstr>
      <vt:lpstr>나눔손글씨 펜</vt:lpstr>
      <vt:lpstr>나눔스퀘어</vt:lpstr>
      <vt:lpstr>맑은 고딕</vt:lpstr>
      <vt:lpstr>조선일보명조</vt:lpstr>
      <vt:lpstr>함초롬바탕 확장</vt:lpstr>
      <vt:lpstr>Arial</vt:lpstr>
      <vt:lpstr>Impact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Office 사용자</dc:creator>
  <cp:lastModifiedBy>ICT01_10</cp:lastModifiedBy>
  <cp:revision>143</cp:revision>
  <dcterms:created xsi:type="dcterms:W3CDTF">2016-11-29T09:26:18Z</dcterms:created>
  <dcterms:modified xsi:type="dcterms:W3CDTF">2020-01-22T05:00:27Z</dcterms:modified>
  <cp:version>1000.0000.01</cp:version>
</cp:coreProperties>
</file>